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Lst>
  <p:notesMasterIdLst>
    <p:notesMasterId r:id="rId61"/>
  </p:notesMasterIdLst>
  <p:handoutMasterIdLst>
    <p:handoutMasterId r:id="rId62"/>
  </p:handoutMasterIdLst>
  <p:sldIdLst>
    <p:sldId id="410" r:id="rId5"/>
    <p:sldId id="429" r:id="rId6"/>
    <p:sldId id="430" r:id="rId7"/>
    <p:sldId id="451" r:id="rId8"/>
    <p:sldId id="383" r:id="rId9"/>
    <p:sldId id="456" r:id="rId10"/>
    <p:sldId id="428" r:id="rId11"/>
    <p:sldId id="431" r:id="rId12"/>
    <p:sldId id="432" r:id="rId13"/>
    <p:sldId id="433" r:id="rId14"/>
    <p:sldId id="434" r:id="rId15"/>
    <p:sldId id="448" r:id="rId16"/>
    <p:sldId id="427" r:id="rId17"/>
    <p:sldId id="409" r:id="rId18"/>
    <p:sldId id="414" r:id="rId19"/>
    <p:sldId id="415" r:id="rId20"/>
    <p:sldId id="424" r:id="rId21"/>
    <p:sldId id="435" r:id="rId22"/>
    <p:sldId id="416" r:id="rId23"/>
    <p:sldId id="436" r:id="rId24"/>
    <p:sldId id="457" r:id="rId25"/>
    <p:sldId id="418" r:id="rId26"/>
    <p:sldId id="437" r:id="rId27"/>
    <p:sldId id="440" r:id="rId28"/>
    <p:sldId id="442" r:id="rId29"/>
    <p:sldId id="439" r:id="rId30"/>
    <p:sldId id="444" r:id="rId31"/>
    <p:sldId id="446" r:id="rId32"/>
    <p:sldId id="445" r:id="rId33"/>
    <p:sldId id="447" r:id="rId34"/>
    <p:sldId id="438" r:id="rId35"/>
    <p:sldId id="470" r:id="rId36"/>
    <p:sldId id="443" r:id="rId37"/>
    <p:sldId id="469" r:id="rId38"/>
    <p:sldId id="471" r:id="rId39"/>
    <p:sldId id="463" r:id="rId40"/>
    <p:sldId id="422" r:id="rId41"/>
    <p:sldId id="449" r:id="rId42"/>
    <p:sldId id="450" r:id="rId43"/>
    <p:sldId id="452" r:id="rId44"/>
    <p:sldId id="458" r:id="rId45"/>
    <p:sldId id="454" r:id="rId46"/>
    <p:sldId id="453" r:id="rId47"/>
    <p:sldId id="455" r:id="rId48"/>
    <p:sldId id="460" r:id="rId49"/>
    <p:sldId id="466" r:id="rId50"/>
    <p:sldId id="464" r:id="rId51"/>
    <p:sldId id="467" r:id="rId52"/>
    <p:sldId id="465" r:id="rId53"/>
    <p:sldId id="468" r:id="rId54"/>
    <p:sldId id="459" r:id="rId55"/>
    <p:sldId id="391" r:id="rId56"/>
    <p:sldId id="411" r:id="rId57"/>
    <p:sldId id="412" r:id="rId58"/>
    <p:sldId id="398" r:id="rId59"/>
    <p:sldId id="46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DD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A107856-5554-42FB-B03E-39F5DBC370B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6" autoAdjust="0"/>
    <p:restoredTop sz="81390" autoAdjust="0"/>
  </p:normalViewPr>
  <p:slideViewPr>
    <p:cSldViewPr snapToGrid="0">
      <p:cViewPr varScale="1">
        <p:scale>
          <a:sx n="58" d="100"/>
          <a:sy n="58" d="100"/>
        </p:scale>
        <p:origin x="1284"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58" d="100"/>
          <a:sy n="58" d="100"/>
        </p:scale>
        <p:origin x="3240" y="67"/>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commentAuthors" Target="commentAuthors.xml"/><Relationship Id="rId68"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8F6756E-81DA-9FAC-70D8-556F658BDD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BEDD12-BCD5-485B-BCBC-34BB01D7923C}" type="datetimeFigureOut">
              <a:rPr lang="en-US" smtClean="0"/>
              <a:t>10/22/2024</a:t>
            </a:fld>
            <a:endParaRPr lang="en-US" dirty="0"/>
          </a:p>
        </p:txBody>
      </p:sp>
      <p:sp>
        <p:nvSpPr>
          <p:cNvPr id="6" name="Slide Number Placeholder 5">
            <a:extLst>
              <a:ext uri="{FF2B5EF4-FFF2-40B4-BE49-F238E27FC236}">
                <a16:creationId xmlns:a16="http://schemas.microsoft.com/office/drawing/2014/main" id="{A771D415-D05A-7067-CCD3-457153D96C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C230DF-5933-439D-898F-38E9AC9BA688}" type="slidenum">
              <a:rPr lang="en-US" smtClean="0"/>
              <a:t>‹#›</a:t>
            </a:fld>
            <a:endParaRPr lang="en-US" dirty="0"/>
          </a:p>
        </p:txBody>
      </p:sp>
      <p:sp>
        <p:nvSpPr>
          <p:cNvPr id="7" name="Footer Placeholder 6">
            <a:extLst>
              <a:ext uri="{FF2B5EF4-FFF2-40B4-BE49-F238E27FC236}">
                <a16:creationId xmlns:a16="http://schemas.microsoft.com/office/drawing/2014/main" id="{B97095E3-54D2-CFD2-4F49-7536FC8641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8" name="Header Placeholder 7">
            <a:extLst>
              <a:ext uri="{FF2B5EF4-FFF2-40B4-BE49-F238E27FC236}">
                <a16:creationId xmlns:a16="http://schemas.microsoft.com/office/drawing/2014/main" id="{521EE01A-C0B5-5ECF-96DD-768F86AA15C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7A52F-9D89-7442-A8E9-48D1527B5F6B}" type="datetimeFigureOut">
              <a:rPr lang="en-US" smtClean="0"/>
              <a:t>10/22/2024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C7E07-3C67-C64C-8DA0-0404F6303970}" type="slidenum">
              <a:rPr lang="en-US" smtClean="0"/>
              <a:t>‹#›</a:t>
            </a:fld>
            <a:endParaRPr lang="en-US"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a:t>
            </a:fld>
            <a:endParaRPr lang="en-US" dirty="0"/>
          </a:p>
        </p:txBody>
      </p:sp>
    </p:spTree>
    <p:extLst>
      <p:ext uri="{BB962C8B-B14F-4D97-AF65-F5344CB8AC3E}">
        <p14:creationId xmlns:p14="http://schemas.microsoft.com/office/powerpoint/2010/main" val="1092453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https://www.ic3.gov/Media/PDF/AnnualReport/2023_IC3ElderFraudReport.pdf</a:t>
            </a:r>
          </a:p>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10</a:t>
            </a:fld>
            <a:endParaRPr lang="en-US" dirty="0"/>
          </a:p>
        </p:txBody>
      </p:sp>
    </p:spTree>
    <p:extLst>
      <p:ext uri="{BB962C8B-B14F-4D97-AF65-F5344CB8AC3E}">
        <p14:creationId xmlns:p14="http://schemas.microsoft.com/office/powerpoint/2010/main" val="4187187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https://www.ic3.gov/Media/PDF/AnnualReport/2023_IC3ElderFraudReport.pdf</a:t>
            </a:r>
          </a:p>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11</a:t>
            </a:fld>
            <a:endParaRPr lang="en-US" dirty="0"/>
          </a:p>
        </p:txBody>
      </p:sp>
    </p:spTree>
    <p:extLst>
      <p:ext uri="{BB962C8B-B14F-4D97-AF65-F5344CB8AC3E}">
        <p14:creationId xmlns:p14="http://schemas.microsoft.com/office/powerpoint/2010/main" val="943422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https://www.ic3.gov/Media/PDF/AnnualReport/2023_IC3ElderFraudReport.pdf</a:t>
            </a:r>
          </a:p>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12</a:t>
            </a:fld>
            <a:endParaRPr lang="en-US" dirty="0"/>
          </a:p>
        </p:txBody>
      </p:sp>
    </p:spTree>
    <p:extLst>
      <p:ext uri="{BB962C8B-B14F-4D97-AF65-F5344CB8AC3E}">
        <p14:creationId xmlns:p14="http://schemas.microsoft.com/office/powerpoint/2010/main" val="3659237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13</a:t>
            </a:fld>
            <a:endParaRPr lang="en-US" dirty="0"/>
          </a:p>
        </p:txBody>
      </p:sp>
    </p:spTree>
    <p:extLst>
      <p:ext uri="{BB962C8B-B14F-4D97-AF65-F5344CB8AC3E}">
        <p14:creationId xmlns:p14="http://schemas.microsoft.com/office/powerpoint/2010/main" val="2711040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https://www.wsj.com/arts-culture/books/online-scammer-steals-live-savings-6a510f6d</a:t>
            </a:r>
          </a:p>
        </p:txBody>
      </p:sp>
      <p:sp>
        <p:nvSpPr>
          <p:cNvPr id="4" name="Slide Number Placeholder 3"/>
          <p:cNvSpPr>
            <a:spLocks noGrp="1"/>
          </p:cNvSpPr>
          <p:nvPr>
            <p:ph type="sldNum" sz="quarter" idx="5"/>
          </p:nvPr>
        </p:nvSpPr>
        <p:spPr/>
        <p:txBody>
          <a:bodyPr/>
          <a:lstStyle/>
          <a:p>
            <a:fld id="{A89C7E07-3C67-C64C-8DA0-0404F6303970}" type="slidenum">
              <a:rPr lang="en-US" smtClean="0"/>
              <a:t>14</a:t>
            </a:fld>
            <a:endParaRPr lang="en-US" dirty="0"/>
          </a:p>
        </p:txBody>
      </p:sp>
    </p:spTree>
    <p:extLst>
      <p:ext uri="{BB962C8B-B14F-4D97-AF65-F5344CB8AC3E}">
        <p14:creationId xmlns:p14="http://schemas.microsoft.com/office/powerpoint/2010/main" val="2730433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https://www.wsj.com/arts-culture/books/online-scammer-steals-live-savings-6a510f6d</a:t>
            </a:r>
          </a:p>
        </p:txBody>
      </p:sp>
      <p:sp>
        <p:nvSpPr>
          <p:cNvPr id="4" name="Slide Number Placeholder 3"/>
          <p:cNvSpPr>
            <a:spLocks noGrp="1"/>
          </p:cNvSpPr>
          <p:nvPr>
            <p:ph type="sldNum" sz="quarter" idx="5"/>
          </p:nvPr>
        </p:nvSpPr>
        <p:spPr/>
        <p:txBody>
          <a:bodyPr/>
          <a:lstStyle/>
          <a:p>
            <a:fld id="{A89C7E07-3C67-C64C-8DA0-0404F6303970}" type="slidenum">
              <a:rPr lang="en-US" smtClean="0"/>
              <a:t>15</a:t>
            </a:fld>
            <a:endParaRPr lang="en-US" dirty="0"/>
          </a:p>
        </p:txBody>
      </p:sp>
    </p:spTree>
    <p:extLst>
      <p:ext uri="{BB962C8B-B14F-4D97-AF65-F5344CB8AC3E}">
        <p14:creationId xmlns:p14="http://schemas.microsoft.com/office/powerpoint/2010/main" val="27779994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https://www.wsj.com/arts-culture/books/online-scammer-steals-live-savings-6a510f6d</a:t>
            </a:r>
          </a:p>
        </p:txBody>
      </p:sp>
      <p:sp>
        <p:nvSpPr>
          <p:cNvPr id="4" name="Slide Number Placeholder 3"/>
          <p:cNvSpPr>
            <a:spLocks noGrp="1"/>
          </p:cNvSpPr>
          <p:nvPr>
            <p:ph type="sldNum" sz="quarter" idx="5"/>
          </p:nvPr>
        </p:nvSpPr>
        <p:spPr/>
        <p:txBody>
          <a:bodyPr/>
          <a:lstStyle/>
          <a:p>
            <a:fld id="{A89C7E07-3C67-C64C-8DA0-0404F6303970}" type="slidenum">
              <a:rPr lang="en-US" smtClean="0"/>
              <a:t>16</a:t>
            </a:fld>
            <a:endParaRPr lang="en-US" dirty="0"/>
          </a:p>
        </p:txBody>
      </p:sp>
    </p:spTree>
    <p:extLst>
      <p:ext uri="{BB962C8B-B14F-4D97-AF65-F5344CB8AC3E}">
        <p14:creationId xmlns:p14="http://schemas.microsoft.com/office/powerpoint/2010/main" val="925389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https://www.wsj.com/arts-culture/books/online-scammer-steals-live-savings-6a510f6d</a:t>
            </a:r>
          </a:p>
        </p:txBody>
      </p:sp>
      <p:sp>
        <p:nvSpPr>
          <p:cNvPr id="4" name="Slide Number Placeholder 3"/>
          <p:cNvSpPr>
            <a:spLocks noGrp="1"/>
          </p:cNvSpPr>
          <p:nvPr>
            <p:ph type="sldNum" sz="quarter" idx="5"/>
          </p:nvPr>
        </p:nvSpPr>
        <p:spPr/>
        <p:txBody>
          <a:bodyPr/>
          <a:lstStyle/>
          <a:p>
            <a:fld id="{A89C7E07-3C67-C64C-8DA0-0404F6303970}" type="slidenum">
              <a:rPr lang="en-US" smtClean="0"/>
              <a:t>17</a:t>
            </a:fld>
            <a:endParaRPr lang="en-US" dirty="0"/>
          </a:p>
        </p:txBody>
      </p:sp>
    </p:spTree>
    <p:extLst>
      <p:ext uri="{BB962C8B-B14F-4D97-AF65-F5344CB8AC3E}">
        <p14:creationId xmlns:p14="http://schemas.microsoft.com/office/powerpoint/2010/main" val="8092869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18</a:t>
            </a:fld>
            <a:endParaRPr lang="en-US" dirty="0"/>
          </a:p>
        </p:txBody>
      </p:sp>
    </p:spTree>
    <p:extLst>
      <p:ext uri="{BB962C8B-B14F-4D97-AF65-F5344CB8AC3E}">
        <p14:creationId xmlns:p14="http://schemas.microsoft.com/office/powerpoint/2010/main" val="30682345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https://www.bloomberg.com/news/features/2023-03-27/texas-preacher-doc-gallagher-stole-24-million-with-ponzi-scheme?embedded-checkout=true</a:t>
            </a:r>
          </a:p>
        </p:txBody>
      </p:sp>
      <p:sp>
        <p:nvSpPr>
          <p:cNvPr id="4" name="Slide Number Placeholder 3"/>
          <p:cNvSpPr>
            <a:spLocks noGrp="1"/>
          </p:cNvSpPr>
          <p:nvPr>
            <p:ph type="sldNum" sz="quarter" idx="5"/>
          </p:nvPr>
        </p:nvSpPr>
        <p:spPr/>
        <p:txBody>
          <a:bodyPr/>
          <a:lstStyle/>
          <a:p>
            <a:fld id="{A89C7E07-3C67-C64C-8DA0-0404F6303970}" type="slidenum">
              <a:rPr lang="en-US" smtClean="0"/>
              <a:t>19</a:t>
            </a:fld>
            <a:endParaRPr lang="en-US" dirty="0"/>
          </a:p>
        </p:txBody>
      </p:sp>
    </p:spTree>
    <p:extLst>
      <p:ext uri="{BB962C8B-B14F-4D97-AF65-F5344CB8AC3E}">
        <p14:creationId xmlns:p14="http://schemas.microsoft.com/office/powerpoint/2010/main" val="2915934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B1B1B"/>
                </a:solidFill>
                <a:effectLst/>
                <a:latin typeface="Public Sans Web"/>
              </a:rPr>
              <a:t>31 Del. C. § 3902(11) &amp; (12) (2022)</a:t>
            </a:r>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a:t>
            </a:fld>
            <a:endParaRPr lang="en-US" dirty="0"/>
          </a:p>
        </p:txBody>
      </p:sp>
    </p:spTree>
    <p:extLst>
      <p:ext uri="{BB962C8B-B14F-4D97-AF65-F5344CB8AC3E}">
        <p14:creationId xmlns:p14="http://schemas.microsoft.com/office/powerpoint/2010/main" val="36193850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https://www.bloomberg.com/news/features/2023-03-27/texas-preacher-doc-gallagher-stole-24-million-with-ponzi-scheme?embedded-checkout=true</a:t>
            </a:r>
          </a:p>
        </p:txBody>
      </p:sp>
      <p:sp>
        <p:nvSpPr>
          <p:cNvPr id="4" name="Slide Number Placeholder 3"/>
          <p:cNvSpPr>
            <a:spLocks noGrp="1"/>
          </p:cNvSpPr>
          <p:nvPr>
            <p:ph type="sldNum" sz="quarter" idx="5"/>
          </p:nvPr>
        </p:nvSpPr>
        <p:spPr/>
        <p:txBody>
          <a:bodyPr/>
          <a:lstStyle/>
          <a:p>
            <a:fld id="{A89C7E07-3C67-C64C-8DA0-0404F6303970}" type="slidenum">
              <a:rPr lang="en-US" smtClean="0"/>
              <a:t>20</a:t>
            </a:fld>
            <a:endParaRPr lang="en-US" dirty="0"/>
          </a:p>
        </p:txBody>
      </p:sp>
    </p:spTree>
    <p:extLst>
      <p:ext uri="{BB962C8B-B14F-4D97-AF65-F5344CB8AC3E}">
        <p14:creationId xmlns:p14="http://schemas.microsoft.com/office/powerpoint/2010/main" val="17128021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21</a:t>
            </a:fld>
            <a:endParaRPr lang="en-US" dirty="0"/>
          </a:p>
        </p:txBody>
      </p:sp>
    </p:spTree>
    <p:extLst>
      <p:ext uri="{BB962C8B-B14F-4D97-AF65-F5344CB8AC3E}">
        <p14:creationId xmlns:p14="http://schemas.microsoft.com/office/powerpoint/2010/main" val="13312345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EFEFEF"/>
                </a:solidFill>
                <a:effectLst/>
                <a:latin typeface="Lucida Sans" panose="020B0602030504020204" pitchFamily="34" charset="0"/>
              </a:rPr>
              <a:t>Dodgers designated hitter Shohei Ohtani talks with interpreter </a:t>
            </a:r>
            <a:r>
              <a:rPr lang="en-US" b="0" i="0" dirty="0" err="1">
                <a:solidFill>
                  <a:srgbClr val="EFEFEF"/>
                </a:solidFill>
                <a:effectLst/>
                <a:latin typeface="Lucida Sans" panose="020B0602030504020204" pitchFamily="34" charset="0"/>
              </a:rPr>
              <a:t>Ippei</a:t>
            </a:r>
            <a:r>
              <a:rPr lang="en-US" b="0" i="0" dirty="0">
                <a:solidFill>
                  <a:srgbClr val="EFEFEF"/>
                </a:solidFill>
                <a:effectLst/>
                <a:latin typeface="Lucida Sans" panose="020B0602030504020204" pitchFamily="34" charset="0"/>
              </a:rPr>
              <a:t> Mizuhara during a spring training game in Phoenix on March 12. | USA TODAY / VIA REUTERS</a:t>
            </a:r>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22</a:t>
            </a:fld>
            <a:endParaRPr lang="en-US" dirty="0"/>
          </a:p>
        </p:txBody>
      </p:sp>
    </p:spTree>
    <p:extLst>
      <p:ext uri="{BB962C8B-B14F-4D97-AF65-F5344CB8AC3E}">
        <p14:creationId xmlns:p14="http://schemas.microsoft.com/office/powerpoint/2010/main" val="9511963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https://www.espn.com/mlb/story/_/id/40277006/ippei-mizuhara-ex-interpreter-shohei-ohtani-pleads-guilty</a:t>
            </a:r>
          </a:p>
        </p:txBody>
      </p:sp>
      <p:sp>
        <p:nvSpPr>
          <p:cNvPr id="4" name="Slide Number Placeholder 3"/>
          <p:cNvSpPr>
            <a:spLocks noGrp="1"/>
          </p:cNvSpPr>
          <p:nvPr>
            <p:ph type="sldNum" sz="quarter" idx="5"/>
          </p:nvPr>
        </p:nvSpPr>
        <p:spPr/>
        <p:txBody>
          <a:bodyPr/>
          <a:lstStyle/>
          <a:p>
            <a:fld id="{A89C7E07-3C67-C64C-8DA0-0404F6303970}" type="slidenum">
              <a:rPr lang="en-US" smtClean="0"/>
              <a:t>23</a:t>
            </a:fld>
            <a:endParaRPr lang="en-US" dirty="0"/>
          </a:p>
        </p:txBody>
      </p:sp>
    </p:spTree>
    <p:extLst>
      <p:ext uri="{BB962C8B-B14F-4D97-AF65-F5344CB8AC3E}">
        <p14:creationId xmlns:p14="http://schemas.microsoft.com/office/powerpoint/2010/main" val="33031594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https://www.courthousenews.com/wp-content/uploads/2024/04/ippei-mizuhara-criminal-complaint.pdf</a:t>
            </a:r>
          </a:p>
        </p:txBody>
      </p:sp>
      <p:sp>
        <p:nvSpPr>
          <p:cNvPr id="4" name="Slide Number Placeholder 3"/>
          <p:cNvSpPr>
            <a:spLocks noGrp="1"/>
          </p:cNvSpPr>
          <p:nvPr>
            <p:ph type="sldNum" sz="quarter" idx="5"/>
          </p:nvPr>
        </p:nvSpPr>
        <p:spPr/>
        <p:txBody>
          <a:bodyPr/>
          <a:lstStyle/>
          <a:p>
            <a:fld id="{A89C7E07-3C67-C64C-8DA0-0404F6303970}" type="slidenum">
              <a:rPr lang="en-US" smtClean="0"/>
              <a:t>24</a:t>
            </a:fld>
            <a:endParaRPr lang="en-US" dirty="0"/>
          </a:p>
        </p:txBody>
      </p:sp>
    </p:spTree>
    <p:extLst>
      <p:ext uri="{BB962C8B-B14F-4D97-AF65-F5344CB8AC3E}">
        <p14:creationId xmlns:p14="http://schemas.microsoft.com/office/powerpoint/2010/main" val="40815529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25</a:t>
            </a:fld>
            <a:endParaRPr lang="en-US" dirty="0"/>
          </a:p>
        </p:txBody>
      </p:sp>
    </p:spTree>
    <p:extLst>
      <p:ext uri="{BB962C8B-B14F-4D97-AF65-F5344CB8AC3E}">
        <p14:creationId xmlns:p14="http://schemas.microsoft.com/office/powerpoint/2010/main" val="34577947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26</a:t>
            </a:fld>
            <a:endParaRPr lang="en-US" dirty="0"/>
          </a:p>
        </p:txBody>
      </p:sp>
    </p:spTree>
    <p:extLst>
      <p:ext uri="{BB962C8B-B14F-4D97-AF65-F5344CB8AC3E}">
        <p14:creationId xmlns:p14="http://schemas.microsoft.com/office/powerpoint/2010/main" val="6487187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27</a:t>
            </a:fld>
            <a:endParaRPr lang="en-US" dirty="0"/>
          </a:p>
        </p:txBody>
      </p:sp>
    </p:spTree>
    <p:extLst>
      <p:ext uri="{BB962C8B-B14F-4D97-AF65-F5344CB8AC3E}">
        <p14:creationId xmlns:p14="http://schemas.microsoft.com/office/powerpoint/2010/main" val="35562872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29</a:t>
            </a:fld>
            <a:endParaRPr lang="en-US" dirty="0"/>
          </a:p>
        </p:txBody>
      </p:sp>
    </p:spTree>
    <p:extLst>
      <p:ext uri="{BB962C8B-B14F-4D97-AF65-F5344CB8AC3E}">
        <p14:creationId xmlns:p14="http://schemas.microsoft.com/office/powerpoint/2010/main" val="9474428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30</a:t>
            </a:fld>
            <a:endParaRPr lang="en-US" dirty="0"/>
          </a:p>
        </p:txBody>
      </p:sp>
    </p:spTree>
    <p:extLst>
      <p:ext uri="{BB962C8B-B14F-4D97-AF65-F5344CB8AC3E}">
        <p14:creationId xmlns:p14="http://schemas.microsoft.com/office/powerpoint/2010/main" val="3299232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B1B1B"/>
                </a:solidFill>
                <a:effectLst/>
                <a:latin typeface="Public Sans Web"/>
              </a:rPr>
              <a:t>31 Del. C. § 3902(11) &amp; (12) (2022)</a:t>
            </a:r>
            <a:endParaRPr lang="en-US" dirty="0"/>
          </a:p>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3</a:t>
            </a:fld>
            <a:endParaRPr lang="en-US" dirty="0"/>
          </a:p>
        </p:txBody>
      </p:sp>
    </p:spTree>
    <p:extLst>
      <p:ext uri="{BB962C8B-B14F-4D97-AF65-F5344CB8AC3E}">
        <p14:creationId xmlns:p14="http://schemas.microsoft.com/office/powerpoint/2010/main" val="23299976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31</a:t>
            </a:fld>
            <a:endParaRPr lang="en-US" dirty="0"/>
          </a:p>
        </p:txBody>
      </p:sp>
    </p:spTree>
    <p:extLst>
      <p:ext uri="{BB962C8B-B14F-4D97-AF65-F5344CB8AC3E}">
        <p14:creationId xmlns:p14="http://schemas.microsoft.com/office/powerpoint/2010/main" val="38289628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32</a:t>
            </a:fld>
            <a:endParaRPr lang="en-US" dirty="0"/>
          </a:p>
        </p:txBody>
      </p:sp>
    </p:spTree>
    <p:extLst>
      <p:ext uri="{BB962C8B-B14F-4D97-AF65-F5344CB8AC3E}">
        <p14:creationId xmlns:p14="http://schemas.microsoft.com/office/powerpoint/2010/main" val="9736177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33</a:t>
            </a:fld>
            <a:endParaRPr lang="en-US" dirty="0"/>
          </a:p>
        </p:txBody>
      </p:sp>
    </p:spTree>
    <p:extLst>
      <p:ext uri="{BB962C8B-B14F-4D97-AF65-F5344CB8AC3E}">
        <p14:creationId xmlns:p14="http://schemas.microsoft.com/office/powerpoint/2010/main" val="25095780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34</a:t>
            </a:fld>
            <a:endParaRPr lang="en-US" dirty="0"/>
          </a:p>
        </p:txBody>
      </p:sp>
    </p:spTree>
    <p:extLst>
      <p:ext uri="{BB962C8B-B14F-4D97-AF65-F5344CB8AC3E}">
        <p14:creationId xmlns:p14="http://schemas.microsoft.com/office/powerpoint/2010/main" val="23546615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35</a:t>
            </a:fld>
            <a:endParaRPr lang="en-US" dirty="0"/>
          </a:p>
        </p:txBody>
      </p:sp>
    </p:spTree>
    <p:extLst>
      <p:ext uri="{BB962C8B-B14F-4D97-AF65-F5344CB8AC3E}">
        <p14:creationId xmlns:p14="http://schemas.microsoft.com/office/powerpoint/2010/main" val="3533359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36</a:t>
            </a:fld>
            <a:endParaRPr lang="en-US" dirty="0"/>
          </a:p>
        </p:txBody>
      </p:sp>
    </p:spTree>
    <p:extLst>
      <p:ext uri="{BB962C8B-B14F-4D97-AF65-F5344CB8AC3E}">
        <p14:creationId xmlns:p14="http://schemas.microsoft.com/office/powerpoint/2010/main" val="24303924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37</a:t>
            </a:fld>
            <a:endParaRPr lang="en-US" dirty="0"/>
          </a:p>
        </p:txBody>
      </p:sp>
    </p:spTree>
    <p:extLst>
      <p:ext uri="{BB962C8B-B14F-4D97-AF65-F5344CB8AC3E}">
        <p14:creationId xmlns:p14="http://schemas.microsoft.com/office/powerpoint/2010/main" val="36294997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https://www.kitces.com/blog/steve-starnes-diminished-capacity-dementia-senior-safe-act-finra-rule-2165-4512-trusted-contact-person/</a:t>
            </a:r>
          </a:p>
        </p:txBody>
      </p:sp>
      <p:sp>
        <p:nvSpPr>
          <p:cNvPr id="4" name="Slide Number Placeholder 3"/>
          <p:cNvSpPr>
            <a:spLocks noGrp="1"/>
          </p:cNvSpPr>
          <p:nvPr>
            <p:ph type="sldNum" sz="quarter" idx="5"/>
          </p:nvPr>
        </p:nvSpPr>
        <p:spPr/>
        <p:txBody>
          <a:bodyPr/>
          <a:lstStyle/>
          <a:p>
            <a:fld id="{A89C7E07-3C67-C64C-8DA0-0404F6303970}" type="slidenum">
              <a:rPr lang="en-US" smtClean="0"/>
              <a:t>38</a:t>
            </a:fld>
            <a:endParaRPr lang="en-US" dirty="0"/>
          </a:p>
        </p:txBody>
      </p:sp>
    </p:spTree>
    <p:extLst>
      <p:ext uri="{BB962C8B-B14F-4D97-AF65-F5344CB8AC3E}">
        <p14:creationId xmlns:p14="http://schemas.microsoft.com/office/powerpoint/2010/main" val="34287503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https://www.kitces.com/blog/steve-starnes-diminished-capacity-dementia-senior-safe-act-finra-rule-2165-4512-trusted-contact-person/</a:t>
            </a:r>
          </a:p>
        </p:txBody>
      </p:sp>
      <p:sp>
        <p:nvSpPr>
          <p:cNvPr id="4" name="Slide Number Placeholder 3"/>
          <p:cNvSpPr>
            <a:spLocks noGrp="1"/>
          </p:cNvSpPr>
          <p:nvPr>
            <p:ph type="sldNum" sz="quarter" idx="5"/>
          </p:nvPr>
        </p:nvSpPr>
        <p:spPr/>
        <p:txBody>
          <a:bodyPr/>
          <a:lstStyle/>
          <a:p>
            <a:fld id="{A89C7E07-3C67-C64C-8DA0-0404F6303970}" type="slidenum">
              <a:rPr lang="en-US" smtClean="0"/>
              <a:t>39</a:t>
            </a:fld>
            <a:endParaRPr lang="en-US" dirty="0"/>
          </a:p>
        </p:txBody>
      </p:sp>
    </p:spTree>
    <p:extLst>
      <p:ext uri="{BB962C8B-B14F-4D97-AF65-F5344CB8AC3E}">
        <p14:creationId xmlns:p14="http://schemas.microsoft.com/office/powerpoint/2010/main" val="26158149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45</a:t>
            </a:fld>
            <a:endParaRPr lang="en-US" dirty="0"/>
          </a:p>
        </p:txBody>
      </p:sp>
    </p:spTree>
    <p:extLst>
      <p:ext uri="{BB962C8B-B14F-4D97-AF65-F5344CB8AC3E}">
        <p14:creationId xmlns:p14="http://schemas.microsoft.com/office/powerpoint/2010/main" val="3722743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B1B1B"/>
                </a:solidFill>
                <a:effectLst/>
                <a:latin typeface="Public Sans Web"/>
              </a:rPr>
              <a:t>31 Del. C. § 3902(11) &amp; (12) (2022)</a:t>
            </a:r>
            <a:endParaRPr lang="en-US" dirty="0"/>
          </a:p>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4</a:t>
            </a:fld>
            <a:endParaRPr lang="en-US" dirty="0"/>
          </a:p>
        </p:txBody>
      </p:sp>
    </p:spTree>
    <p:extLst>
      <p:ext uri="{BB962C8B-B14F-4D97-AF65-F5344CB8AC3E}">
        <p14:creationId xmlns:p14="http://schemas.microsoft.com/office/powerpoint/2010/main" val="30100170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https://fraud.net/n/the-growing-threat-of-generative-ai-fraud-in-banking-finance/</a:t>
            </a:r>
          </a:p>
          <a:p>
            <a:endParaRPr lang="en-US" dirty="0"/>
          </a:p>
          <a:p>
            <a:r>
              <a:rPr lang="en-US" dirty="0"/>
              <a:t>https://medium.com/@todasco/deep-fakes-for-all-the-proliferation-of-ai-voice-cloning-ecee0a461dac</a:t>
            </a:r>
          </a:p>
        </p:txBody>
      </p:sp>
      <p:sp>
        <p:nvSpPr>
          <p:cNvPr id="4" name="Slide Number Placeholder 3"/>
          <p:cNvSpPr>
            <a:spLocks noGrp="1"/>
          </p:cNvSpPr>
          <p:nvPr>
            <p:ph type="sldNum" sz="quarter" idx="5"/>
          </p:nvPr>
        </p:nvSpPr>
        <p:spPr/>
        <p:txBody>
          <a:bodyPr/>
          <a:lstStyle/>
          <a:p>
            <a:fld id="{A89C7E07-3C67-C64C-8DA0-0404F6303970}" type="slidenum">
              <a:rPr lang="en-US" smtClean="0"/>
              <a:t>46</a:t>
            </a:fld>
            <a:endParaRPr lang="en-US" dirty="0"/>
          </a:p>
        </p:txBody>
      </p:sp>
    </p:spTree>
    <p:extLst>
      <p:ext uri="{BB962C8B-B14F-4D97-AF65-F5344CB8AC3E}">
        <p14:creationId xmlns:p14="http://schemas.microsoft.com/office/powerpoint/2010/main" val="31390750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https://finance.yahoo.com/news/british-engineering-giant-arup-revealed-030558740.html</a:t>
            </a:r>
          </a:p>
        </p:txBody>
      </p:sp>
      <p:sp>
        <p:nvSpPr>
          <p:cNvPr id="4" name="Slide Number Placeholder 3"/>
          <p:cNvSpPr>
            <a:spLocks noGrp="1"/>
          </p:cNvSpPr>
          <p:nvPr>
            <p:ph type="sldNum" sz="quarter" idx="5"/>
          </p:nvPr>
        </p:nvSpPr>
        <p:spPr/>
        <p:txBody>
          <a:bodyPr/>
          <a:lstStyle/>
          <a:p>
            <a:fld id="{A89C7E07-3C67-C64C-8DA0-0404F6303970}" type="slidenum">
              <a:rPr lang="en-US" smtClean="0"/>
              <a:t>47</a:t>
            </a:fld>
            <a:endParaRPr lang="en-US" dirty="0"/>
          </a:p>
        </p:txBody>
      </p:sp>
    </p:spTree>
    <p:extLst>
      <p:ext uri="{BB962C8B-B14F-4D97-AF65-F5344CB8AC3E}">
        <p14:creationId xmlns:p14="http://schemas.microsoft.com/office/powerpoint/2010/main" val="22495259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https://fraud.net/n/the-growing-threat-of-generative-ai-fraud-in-banking-finance/</a:t>
            </a:r>
          </a:p>
          <a:p>
            <a:endParaRPr lang="en-US" dirty="0"/>
          </a:p>
          <a:p>
            <a:r>
              <a:rPr lang="en-US" dirty="0"/>
              <a:t>https://medium.com/@todasco/deep-fakes-for-all-the-proliferation-of-ai-voice-cloning-ecee0a461dac</a:t>
            </a:r>
          </a:p>
        </p:txBody>
      </p:sp>
      <p:sp>
        <p:nvSpPr>
          <p:cNvPr id="4" name="Slide Number Placeholder 3"/>
          <p:cNvSpPr>
            <a:spLocks noGrp="1"/>
          </p:cNvSpPr>
          <p:nvPr>
            <p:ph type="sldNum" sz="quarter" idx="5"/>
          </p:nvPr>
        </p:nvSpPr>
        <p:spPr/>
        <p:txBody>
          <a:bodyPr/>
          <a:lstStyle/>
          <a:p>
            <a:fld id="{A89C7E07-3C67-C64C-8DA0-0404F6303970}" type="slidenum">
              <a:rPr lang="en-US" smtClean="0"/>
              <a:t>48</a:t>
            </a:fld>
            <a:endParaRPr lang="en-US" dirty="0"/>
          </a:p>
        </p:txBody>
      </p:sp>
    </p:spTree>
    <p:extLst>
      <p:ext uri="{BB962C8B-B14F-4D97-AF65-F5344CB8AC3E}">
        <p14:creationId xmlns:p14="http://schemas.microsoft.com/office/powerpoint/2010/main" val="19471485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https://fraud.net/n/the-growing-threat-of-generative-ai-fraud-in-banking-finance/</a:t>
            </a:r>
          </a:p>
          <a:p>
            <a:endParaRPr lang="en-US" dirty="0"/>
          </a:p>
          <a:p>
            <a:r>
              <a:rPr lang="en-US" dirty="0"/>
              <a:t>https://medium.com/@todasco/deep-fakes-for-all-the-proliferation-of-ai-voice-cloning-ecee0a461dac</a:t>
            </a:r>
          </a:p>
        </p:txBody>
      </p:sp>
      <p:sp>
        <p:nvSpPr>
          <p:cNvPr id="4" name="Slide Number Placeholder 3"/>
          <p:cNvSpPr>
            <a:spLocks noGrp="1"/>
          </p:cNvSpPr>
          <p:nvPr>
            <p:ph type="sldNum" sz="quarter" idx="5"/>
          </p:nvPr>
        </p:nvSpPr>
        <p:spPr/>
        <p:txBody>
          <a:bodyPr/>
          <a:lstStyle/>
          <a:p>
            <a:fld id="{A89C7E07-3C67-C64C-8DA0-0404F6303970}" type="slidenum">
              <a:rPr lang="en-US" smtClean="0"/>
              <a:t>49</a:t>
            </a:fld>
            <a:endParaRPr lang="en-US" dirty="0"/>
          </a:p>
        </p:txBody>
      </p:sp>
    </p:spTree>
    <p:extLst>
      <p:ext uri="{BB962C8B-B14F-4D97-AF65-F5344CB8AC3E}">
        <p14:creationId xmlns:p14="http://schemas.microsoft.com/office/powerpoint/2010/main" val="6805444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https://fraud.net/n/the-growing-threat-of-generative-ai-fraud-in-banking-finance/</a:t>
            </a:r>
          </a:p>
          <a:p>
            <a:endParaRPr lang="en-US" dirty="0"/>
          </a:p>
          <a:p>
            <a:r>
              <a:rPr lang="en-US" dirty="0"/>
              <a:t>https://medium.com/@todasco/deep-fakes-for-all-the-proliferation-of-ai-voice-cloning-ecee0a461dac</a:t>
            </a:r>
          </a:p>
        </p:txBody>
      </p:sp>
      <p:sp>
        <p:nvSpPr>
          <p:cNvPr id="4" name="Slide Number Placeholder 3"/>
          <p:cNvSpPr>
            <a:spLocks noGrp="1"/>
          </p:cNvSpPr>
          <p:nvPr>
            <p:ph type="sldNum" sz="quarter" idx="5"/>
          </p:nvPr>
        </p:nvSpPr>
        <p:spPr/>
        <p:txBody>
          <a:bodyPr/>
          <a:lstStyle/>
          <a:p>
            <a:fld id="{A89C7E07-3C67-C64C-8DA0-0404F6303970}" type="slidenum">
              <a:rPr lang="en-US" smtClean="0"/>
              <a:t>50</a:t>
            </a:fld>
            <a:endParaRPr lang="en-US" dirty="0"/>
          </a:p>
        </p:txBody>
      </p:sp>
    </p:spTree>
    <p:extLst>
      <p:ext uri="{BB962C8B-B14F-4D97-AF65-F5344CB8AC3E}">
        <p14:creationId xmlns:p14="http://schemas.microsoft.com/office/powerpoint/2010/main" val="12569647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51</a:t>
            </a:fld>
            <a:endParaRPr lang="en-US" dirty="0"/>
          </a:p>
        </p:txBody>
      </p:sp>
    </p:spTree>
    <p:extLst>
      <p:ext uri="{BB962C8B-B14F-4D97-AF65-F5344CB8AC3E}">
        <p14:creationId xmlns:p14="http://schemas.microsoft.com/office/powerpoint/2010/main" val="22954947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52</a:t>
            </a:fld>
            <a:endParaRPr lang="en-US" dirty="0"/>
          </a:p>
        </p:txBody>
      </p:sp>
    </p:spTree>
    <p:extLst>
      <p:ext uri="{BB962C8B-B14F-4D97-AF65-F5344CB8AC3E}">
        <p14:creationId xmlns:p14="http://schemas.microsoft.com/office/powerpoint/2010/main" val="39082765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53</a:t>
            </a:fld>
            <a:endParaRPr lang="en-US" dirty="0"/>
          </a:p>
        </p:txBody>
      </p:sp>
    </p:spTree>
    <p:extLst>
      <p:ext uri="{BB962C8B-B14F-4D97-AF65-F5344CB8AC3E}">
        <p14:creationId xmlns:p14="http://schemas.microsoft.com/office/powerpoint/2010/main" val="4316990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54</a:t>
            </a:fld>
            <a:endParaRPr lang="en-US" dirty="0"/>
          </a:p>
        </p:txBody>
      </p:sp>
    </p:spTree>
    <p:extLst>
      <p:ext uri="{BB962C8B-B14F-4D97-AF65-F5344CB8AC3E}">
        <p14:creationId xmlns:p14="http://schemas.microsoft.com/office/powerpoint/2010/main" val="22253843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55</a:t>
            </a:fld>
            <a:endParaRPr lang="en-US" dirty="0"/>
          </a:p>
        </p:txBody>
      </p:sp>
    </p:spTree>
    <p:extLst>
      <p:ext uri="{BB962C8B-B14F-4D97-AF65-F5344CB8AC3E}">
        <p14:creationId xmlns:p14="http://schemas.microsoft.com/office/powerpoint/2010/main" val="1765923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5</a:t>
            </a:fld>
            <a:endParaRPr lang="en-US" dirty="0"/>
          </a:p>
        </p:txBody>
      </p:sp>
    </p:spTree>
    <p:extLst>
      <p:ext uri="{BB962C8B-B14F-4D97-AF65-F5344CB8AC3E}">
        <p14:creationId xmlns:p14="http://schemas.microsoft.com/office/powerpoint/2010/main" val="311341681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56</a:t>
            </a:fld>
            <a:endParaRPr lang="en-US" dirty="0"/>
          </a:p>
        </p:txBody>
      </p:sp>
    </p:spTree>
    <p:extLst>
      <p:ext uri="{BB962C8B-B14F-4D97-AF65-F5344CB8AC3E}">
        <p14:creationId xmlns:p14="http://schemas.microsoft.com/office/powerpoint/2010/main" val="5618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6</a:t>
            </a:fld>
            <a:endParaRPr lang="en-US" dirty="0"/>
          </a:p>
        </p:txBody>
      </p:sp>
    </p:spTree>
    <p:extLst>
      <p:ext uri="{BB962C8B-B14F-4D97-AF65-F5344CB8AC3E}">
        <p14:creationId xmlns:p14="http://schemas.microsoft.com/office/powerpoint/2010/main" val="2197104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7</a:t>
            </a:fld>
            <a:endParaRPr lang="en-US" dirty="0"/>
          </a:p>
        </p:txBody>
      </p:sp>
    </p:spTree>
    <p:extLst>
      <p:ext uri="{BB962C8B-B14F-4D97-AF65-F5344CB8AC3E}">
        <p14:creationId xmlns:p14="http://schemas.microsoft.com/office/powerpoint/2010/main" val="430280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https://www.ic3.gov/Media/PDF/AnnualReport/2023_IC3ElderFraudReport.pdf</a:t>
            </a:r>
          </a:p>
        </p:txBody>
      </p:sp>
      <p:sp>
        <p:nvSpPr>
          <p:cNvPr id="4" name="Slide Number Placeholder 3"/>
          <p:cNvSpPr>
            <a:spLocks noGrp="1"/>
          </p:cNvSpPr>
          <p:nvPr>
            <p:ph type="sldNum" sz="quarter" idx="5"/>
          </p:nvPr>
        </p:nvSpPr>
        <p:spPr/>
        <p:txBody>
          <a:bodyPr/>
          <a:lstStyle/>
          <a:p>
            <a:fld id="{A89C7E07-3C67-C64C-8DA0-0404F6303970}" type="slidenum">
              <a:rPr lang="en-US" smtClean="0"/>
              <a:t>8</a:t>
            </a:fld>
            <a:endParaRPr lang="en-US" dirty="0"/>
          </a:p>
        </p:txBody>
      </p:sp>
    </p:spTree>
    <p:extLst>
      <p:ext uri="{BB962C8B-B14F-4D97-AF65-F5344CB8AC3E}">
        <p14:creationId xmlns:p14="http://schemas.microsoft.com/office/powerpoint/2010/main" val="1770109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https://www.ic3.gov/Media/PDF/AnnualReport/2023_IC3ElderFraudReport.pdf</a:t>
            </a:r>
          </a:p>
        </p:txBody>
      </p:sp>
      <p:sp>
        <p:nvSpPr>
          <p:cNvPr id="4" name="Slide Number Placeholder 3"/>
          <p:cNvSpPr>
            <a:spLocks noGrp="1"/>
          </p:cNvSpPr>
          <p:nvPr>
            <p:ph type="sldNum" sz="quarter" idx="5"/>
          </p:nvPr>
        </p:nvSpPr>
        <p:spPr/>
        <p:txBody>
          <a:bodyPr/>
          <a:lstStyle/>
          <a:p>
            <a:fld id="{A89C7E07-3C67-C64C-8DA0-0404F6303970}" type="slidenum">
              <a:rPr lang="en-US" smtClean="0"/>
              <a:t>9</a:t>
            </a:fld>
            <a:endParaRPr lang="en-US" dirty="0"/>
          </a:p>
        </p:txBody>
      </p:sp>
    </p:spTree>
    <p:extLst>
      <p:ext uri="{BB962C8B-B14F-4D97-AF65-F5344CB8AC3E}">
        <p14:creationId xmlns:p14="http://schemas.microsoft.com/office/powerpoint/2010/main" val="3744821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41327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and Table">
    <p:bg>
      <p:bgPr>
        <a:solidFill>
          <a:schemeClr val="tx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F555767-B3D8-BD57-1D42-7F6E1E66892B}"/>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9" name="Freeform 13">
              <a:extLst>
                <a:ext uri="{FF2B5EF4-FFF2-40B4-BE49-F238E27FC236}">
                  <a16:creationId xmlns:a16="http://schemas.microsoft.com/office/drawing/2014/main" id="{BC972B6D-098C-52F6-E990-52623B368FB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5" name="Freeform 14">
              <a:extLst>
                <a:ext uri="{FF2B5EF4-FFF2-40B4-BE49-F238E27FC236}">
                  <a16:creationId xmlns:a16="http://schemas.microsoft.com/office/drawing/2014/main" id="{3F0D3EE3-9A8C-531D-1EEE-1AFAB9F3BCA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7" name="Freeform 15">
              <a:extLst>
                <a:ext uri="{FF2B5EF4-FFF2-40B4-BE49-F238E27FC236}">
                  <a16:creationId xmlns:a16="http://schemas.microsoft.com/office/drawing/2014/main" id="{A2BE192C-1768-890B-EC1B-5ED6E1F8259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3661409" y="4661717"/>
            <a:ext cx="7936230" cy="1380760"/>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3670935"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584005"/>
            <a:ext cx="2825115" cy="3999060"/>
          </a:xfrm>
        </p:spPr>
        <p:txBody>
          <a:bodyPr lIns="0" tIns="274320">
            <a:normAutofit/>
          </a:bodyPr>
          <a:lstStyle>
            <a:lvl1pPr marL="0" indent="0">
              <a:spcBef>
                <a:spcPts val="1800"/>
              </a:spcBef>
              <a:buFont typeface="Arial" panose="020B0604020202020204" pitchFamily="34" charset="0"/>
              <a:buNone/>
              <a:defRPr sz="2000"/>
            </a:lvl1pPr>
            <a:lvl2pPr marL="457200" indent="0">
              <a:spcBef>
                <a:spcPts val="1800"/>
              </a:spcBef>
              <a:buNone/>
              <a:defRPr sz="2000"/>
            </a:lvl2pPr>
            <a:lvl3pPr marL="914400" indent="0">
              <a:spcBef>
                <a:spcPts val="1800"/>
              </a:spcBef>
              <a:buNone/>
              <a:defRPr sz="2000"/>
            </a:lvl3pPr>
            <a:lvl4pPr marL="1371600" indent="0">
              <a:spcBef>
                <a:spcPts val="1800"/>
              </a:spcBef>
              <a:buNone/>
              <a:defRPr sz="2000"/>
            </a:lvl4pPr>
            <a:lvl5pPr marL="1828800" indent="0">
              <a:spcBef>
                <a:spcPts val="1800"/>
              </a:spcBef>
              <a:buNone/>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3670934" y="584005"/>
            <a:ext cx="7926705" cy="3999060"/>
          </a:xfrm>
        </p:spPr>
        <p:txBody>
          <a:bodyPr lIns="0">
            <a:normAutofit/>
          </a:bodyPr>
          <a:lstStyle>
            <a:lvl1pPr marL="0" indent="0">
              <a:spcBef>
                <a:spcPts val="1800"/>
              </a:spcBef>
              <a:buNone/>
              <a:defRPr sz="2000"/>
            </a:lvl1pPr>
            <a:lvl2pPr>
              <a:spcBef>
                <a:spcPts val="6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2244329111"/>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wo Content">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198408"/>
            <a:ext cx="10972800" cy="1574317"/>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595523" y="2676525"/>
            <a:ext cx="5746750" cy="3597470"/>
          </a:xfrm>
        </p:spPr>
        <p:txBody>
          <a:bodyPr lIns="0">
            <a:normAutofit/>
          </a:bodyPr>
          <a:lstStyle>
            <a:lvl1pPr marL="0" indent="0">
              <a:spcBef>
                <a:spcPts val="1800"/>
              </a:spcBef>
              <a:buNone/>
              <a:defRPr sz="2000"/>
            </a:lvl1pPr>
            <a:lvl2pPr>
              <a:spcBef>
                <a:spcPts val="6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7620000" y="2676525"/>
            <a:ext cx="3947160" cy="3597470"/>
          </a:xfrm>
        </p:spPr>
        <p:txBody>
          <a:bodyPr lIns="0">
            <a:normAutofit/>
          </a:bodyPr>
          <a:lstStyle>
            <a:lvl1pPr marL="342900" indent="-342900">
              <a:spcBef>
                <a:spcPts val="1800"/>
              </a:spcBef>
              <a:buFont typeface="Arial" panose="020B0604020202020204" pitchFamily="34" charset="0"/>
              <a:buChar char="•"/>
              <a:defRPr sz="2000"/>
            </a:lvl1pPr>
            <a:lvl2pPr>
              <a:spcBef>
                <a:spcPts val="18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649744719"/>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2">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02400"/>
            <a:ext cx="10972800" cy="1570325"/>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594360" y="2628629"/>
            <a:ext cx="10972800" cy="3636740"/>
          </a:xfrm>
        </p:spPr>
        <p:txBody>
          <a:bodyPr>
            <a:noAutofit/>
          </a:bodyPr>
          <a:lstStyle>
            <a:lvl1pPr>
              <a:defRPr/>
            </a:lvl1pPr>
          </a:lstStyle>
          <a:p>
            <a:r>
              <a:rPr lang="en-US"/>
              <a:t>Click icon to add table</a:t>
            </a:r>
            <a:endParaRPr lang="en-US" dirty="0"/>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0410957"/>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594360"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flipH="1" flipV="1">
            <a:off x="6092752" y="0"/>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594360" y="454955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4" name="Straight Connector 3">
            <a:extLst>
              <a:ext uri="{FF2B5EF4-FFF2-40B4-BE49-F238E27FC236}">
                <a16:creationId xmlns:a16="http://schemas.microsoft.com/office/drawing/2014/main" id="{58B149C6-5AAC-B8E5-5411-EA38821F6754}"/>
              </a:ext>
              <a:ext uri="{C183D7F6-B498-43B3-948B-1728B52AA6E4}">
                <adec:decorative xmlns:adec="http://schemas.microsoft.com/office/drawing/2017/decorative" val="1"/>
              </a:ext>
            </a:extLst>
          </p:cNvPr>
          <p:cNvCxnSpPr>
            <a:cxnSpLocks/>
          </p:cNvCxnSpPr>
          <p:nvPr userDrawn="1"/>
        </p:nvCxnSpPr>
        <p:spPr>
          <a:xfrm>
            <a:off x="594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69273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hasCustomPrompt="1"/>
          </p:nvPr>
        </p:nvSpPr>
        <p:spPr>
          <a:xfrm>
            <a:off x="594360" y="189572"/>
            <a:ext cx="6787747" cy="1593507"/>
          </a:xfrm>
          <a:prstGeom prst="rect">
            <a:avLst/>
          </a:prstGeom>
        </p:spPr>
        <p:txBody>
          <a:bodyPr lIns="0" tIns="0" rIns="0" bIns="0" anchor="b" anchorCtr="0">
            <a:noAutofit/>
          </a:bodyPr>
          <a:lstStyle>
            <a:lvl1pPr>
              <a:defRPr sz="4400" b="1" i="0" spc="50" baseline="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186153BD-9D2B-47EB-3553-1D3F6663B2A3}"/>
              </a:ext>
            </a:extLst>
          </p:cNvPr>
          <p:cNvSpPr>
            <a:spLocks noGrp="1"/>
          </p:cNvSpPr>
          <p:nvPr>
            <p:ph sz="quarter" idx="13" hasCustomPrompt="1"/>
          </p:nvPr>
        </p:nvSpPr>
        <p:spPr>
          <a:xfrm>
            <a:off x="594359" y="2281918"/>
            <a:ext cx="6787747" cy="3708517"/>
          </a:xfrm>
        </p:spPr>
        <p:txBody>
          <a:bodyPr lIns="0" tIns="228600" rIns="0" bIns="0">
            <a:normAutofit/>
          </a:bodyPr>
          <a:lstStyle>
            <a:lvl1pPr marL="283464" indent="-283464">
              <a:lnSpc>
                <a:spcPct val="80000"/>
              </a:lnSpc>
              <a:spcBef>
                <a:spcPts val="2200"/>
              </a:spcBef>
              <a:buFont typeface="Arial" panose="020B0604020202020204" pitchFamily="34" charset="0"/>
              <a:buChar char="•"/>
              <a:defRPr lang="en-US" sz="2400" b="1" i="0" kern="1200" dirty="0">
                <a:solidFill>
                  <a:schemeClr val="tx2">
                    <a:lumMod val="75000"/>
                  </a:schemeClr>
                </a:solidFill>
                <a:latin typeface="+mn-lt"/>
                <a:ea typeface="+mn-ea"/>
                <a:cs typeface="+mn-cs"/>
              </a:defRPr>
            </a:lvl1pPr>
            <a:lvl2pPr indent="-283464">
              <a:spcBef>
                <a:spcPts val="6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Slide Number Placeholder 42">
            <a:extLst>
              <a:ext uri="{FF2B5EF4-FFF2-40B4-BE49-F238E27FC236}">
                <a16:creationId xmlns:a16="http://schemas.microsoft.com/office/drawing/2014/main" id="{D80CCC8F-9CF1-9621-04EB-DFA68FEE42D2}"/>
              </a:ext>
            </a:extLst>
          </p:cNvPr>
          <p:cNvSpPr>
            <a:spLocks noGrp="1"/>
          </p:cNvSpPr>
          <p:nvPr>
            <p:ph type="sldNum" sz="quarter" idx="26"/>
          </p:nvPr>
        </p:nvSpPr>
        <p:spPr/>
        <p:txBody>
          <a:bodyPr/>
          <a:lstStyle/>
          <a:p>
            <a:fld id="{294A09A9-5501-47C1-A89A-A340965A2BE2}" type="slidenum">
              <a:rPr lang="en-US" smtClean="0"/>
              <a:pPr/>
              <a:t>‹#›</a:t>
            </a:fld>
            <a:endParaRPr lang="en-US" dirty="0">
              <a:latin typeface="+mn-lt"/>
            </a:endParaRPr>
          </a:p>
        </p:txBody>
      </p:sp>
      <p:sp>
        <p:nvSpPr>
          <p:cNvPr id="42" name="Date Placeholder 41">
            <a:extLst>
              <a:ext uri="{FF2B5EF4-FFF2-40B4-BE49-F238E27FC236}">
                <a16:creationId xmlns:a16="http://schemas.microsoft.com/office/drawing/2014/main" id="{29CE2856-DB8F-5603-C085-74C70560FAC8}"/>
              </a:ext>
            </a:extLst>
          </p:cNvPr>
          <p:cNvSpPr>
            <a:spLocks noGrp="1"/>
          </p:cNvSpPr>
          <p:nvPr>
            <p:ph type="dt" sz="half" idx="25"/>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979826C1-7A52-DA25-F422-EE62DED7D1B6}"/>
              </a:ext>
              <a:ext uri="{C183D7F6-B498-43B3-948B-1728B52AA6E4}">
                <adec:decorative xmlns:adec="http://schemas.microsoft.com/office/drawing/2017/decorative" val="1"/>
              </a:ext>
            </a:extLst>
          </p:cNvPr>
          <p:cNvCxnSpPr>
            <a:cxnSpLocks/>
          </p:cNvCxnSpPr>
          <p:nvPr userDrawn="1"/>
        </p:nvCxnSpPr>
        <p:spPr>
          <a:xfrm>
            <a:off x="594360" y="2148840"/>
            <a:ext cx="2130552" cy="0"/>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18089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79D0555-EBDC-B53A-212D-A5921795FEC8}"/>
              </a:ext>
            </a:extLst>
          </p:cNvPr>
          <p:cNvSpPr>
            <a:spLocks noGrp="1"/>
          </p:cNvSpPr>
          <p:nvPr>
            <p:ph type="pic" sz="quarter" idx="13"/>
          </p:nvPr>
        </p:nvSpPr>
        <p:spPr>
          <a:xfrm>
            <a:off x="0" y="0"/>
            <a:ext cx="12192000" cy="6880543"/>
          </a:xfrm>
          <a:custGeom>
            <a:avLst/>
            <a:gdLst>
              <a:gd name="connsiteX0" fmla="*/ 6309360 w 12192000"/>
              <a:gd name="connsiteY0" fmla="*/ 3951843 h 6880543"/>
              <a:gd name="connsiteX1" fmla="*/ 6309360 w 12192000"/>
              <a:gd name="connsiteY1" fmla="*/ 4052427 h 6880543"/>
              <a:gd name="connsiteX2" fmla="*/ 8442960 w 12192000"/>
              <a:gd name="connsiteY2" fmla="*/ 4052427 h 6880543"/>
              <a:gd name="connsiteX3" fmla="*/ 8442960 w 12192000"/>
              <a:gd name="connsiteY3" fmla="*/ 3951843 h 6880543"/>
              <a:gd name="connsiteX4" fmla="*/ 0 w 12192000"/>
              <a:gd name="connsiteY4" fmla="*/ 0 h 6880543"/>
              <a:gd name="connsiteX5" fmla="*/ 12192000 w 12192000"/>
              <a:gd name="connsiteY5" fmla="*/ 0 h 6880543"/>
              <a:gd name="connsiteX6" fmla="*/ 12192000 w 12192000"/>
              <a:gd name="connsiteY6" fmla="*/ 6880543 h 6880543"/>
              <a:gd name="connsiteX7" fmla="*/ 0 w 12192000"/>
              <a:gd name="connsiteY7" fmla="*/ 6880543 h 68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80543">
                <a:moveTo>
                  <a:pt x="6309360" y="3951843"/>
                </a:moveTo>
                <a:lnTo>
                  <a:pt x="6309360" y="4052427"/>
                </a:lnTo>
                <a:lnTo>
                  <a:pt x="8442960" y="4052427"/>
                </a:lnTo>
                <a:lnTo>
                  <a:pt x="8442960" y="3951843"/>
                </a:lnTo>
                <a:close/>
                <a:moveTo>
                  <a:pt x="0" y="0"/>
                </a:moveTo>
                <a:lnTo>
                  <a:pt x="12192000" y="0"/>
                </a:lnTo>
                <a:lnTo>
                  <a:pt x="12192000" y="6880543"/>
                </a:lnTo>
                <a:lnTo>
                  <a:pt x="0" y="6880543"/>
                </a:lnTo>
                <a:close/>
              </a:path>
            </a:pathLst>
          </a:custGeom>
        </p:spPr>
        <p:txBody>
          <a:bodyPr wrap="square" tIns="182880">
            <a:noAutofit/>
          </a:bodyPr>
          <a:lstStyle>
            <a:lvl1pPr marL="0" indent="0" algn="ctr">
              <a:buNone/>
              <a:defRPr sz="2000">
                <a:solidFill>
                  <a:schemeClr val="tx1"/>
                </a:solidFill>
              </a:defRPr>
            </a:lvl1pPr>
          </a:lstStyle>
          <a:p>
            <a:r>
              <a:rPr lang="en-US"/>
              <a:t>Click icon to add picture</a:t>
            </a:r>
            <a:endParaRPr lang="en-US" dirty="0"/>
          </a:p>
        </p:txBody>
      </p:sp>
      <p:sp>
        <p:nvSpPr>
          <p:cNvPr id="18" name="Title 1">
            <a:extLst>
              <a:ext uri="{FF2B5EF4-FFF2-40B4-BE49-F238E27FC236}">
                <a16:creationId xmlns:a16="http://schemas.microsoft.com/office/drawing/2014/main" id="{8D492973-78E3-D34E-835E-CF2D4517016D}"/>
              </a:ext>
            </a:extLst>
          </p:cNvPr>
          <p:cNvSpPr>
            <a:spLocks noGrp="1"/>
          </p:cNvSpPr>
          <p:nvPr>
            <p:ph type="title" hasCustomPrompt="1"/>
          </p:nvPr>
        </p:nvSpPr>
        <p:spPr>
          <a:xfrm>
            <a:off x="6309359" y="444933"/>
            <a:ext cx="5477479" cy="3291840"/>
          </a:xfrm>
          <a:prstGeom prst="rect">
            <a:avLst/>
          </a:prstGeom>
        </p:spPr>
        <p:txBody>
          <a:bodyPr lIns="0" tIns="0" rIns="0" bIns="0" anchor="b" anchorCtr="0">
            <a:noAutofit/>
          </a:bodyPr>
          <a:lstStyle>
            <a:lvl1pPr>
              <a:defRPr sz="6000" b="1" i="0" baseline="0">
                <a:solidFill>
                  <a:schemeClr val="tx1"/>
                </a:solidFill>
                <a:latin typeface="+mj-lt"/>
              </a:defRPr>
            </a:lvl1pPr>
          </a:lstStyle>
          <a:p>
            <a:r>
              <a:rPr lang="en-US" dirty="0"/>
              <a:t>Click to add title </a:t>
            </a:r>
          </a:p>
        </p:txBody>
      </p:sp>
      <p:sp>
        <p:nvSpPr>
          <p:cNvPr id="7" name="Rectangle 6">
            <a:extLst>
              <a:ext uri="{FF2B5EF4-FFF2-40B4-BE49-F238E27FC236}">
                <a16:creationId xmlns:a16="http://schemas.microsoft.com/office/drawing/2014/main" id="{D96BA398-1ED2-1FCA-63B9-8915A8C7A524}"/>
              </a:ext>
              <a:ext uri="{C183D7F6-B498-43B3-948B-1728B52AA6E4}">
                <adec:decorative xmlns:adec="http://schemas.microsoft.com/office/drawing/2017/decorative" val="1"/>
              </a:ext>
            </a:extLst>
          </p:cNvPr>
          <p:cNvSpPr/>
          <p:nvPr userDrawn="1"/>
        </p:nvSpPr>
        <p:spPr>
          <a:xfrm>
            <a:off x="6309360" y="3951843"/>
            <a:ext cx="2133600" cy="10058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29169562"/>
      </p:ext>
    </p:extLst>
  </p:cSld>
  <p:clrMapOvr>
    <a:masterClrMapping/>
  </p:clrMapOvr>
  <p:extLst>
    <p:ext uri="{DCECCB84-F9BA-43D5-87BE-67443E8EF086}">
      <p15:sldGuideLst xmlns:p15="http://schemas.microsoft.com/office/powerpoint/2012/main">
        <p15:guide id="2" pos="7104">
          <p15:clr>
            <a:srgbClr val="FBAE40"/>
          </p15:clr>
        </p15:guide>
        <p15:guide id="3" pos="4344">
          <p15:clr>
            <a:srgbClr val="FBAE40"/>
          </p15:clr>
        </p15:guide>
        <p15:guide id="4" pos="4560">
          <p15:clr>
            <a:srgbClr val="FBAE40"/>
          </p15:clr>
        </p15:guide>
        <p15:guide id="8" orient="horz" pos="184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299835" y="43052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sp>
        <p:nvSpPr>
          <p:cNvPr id="6" name="Picture Placeholder 5">
            <a:extLst>
              <a:ext uri="{FF2B5EF4-FFF2-40B4-BE49-F238E27FC236}">
                <a16:creationId xmlns:a16="http://schemas.microsoft.com/office/drawing/2014/main" id="{A9973BC6-F6E5-0B3B-C8AB-0AC4020D4E8B}"/>
              </a:ext>
            </a:extLst>
          </p:cNvPr>
          <p:cNvSpPr>
            <a:spLocks noGrp="1"/>
          </p:cNvSpPr>
          <p:nvPr>
            <p:ph type="pic" sz="quarter" idx="12"/>
          </p:nvPr>
        </p:nvSpPr>
        <p:spPr>
          <a:xfrm>
            <a:off x="0" y="-11113"/>
            <a:ext cx="5791200" cy="6880226"/>
          </a:xfrm>
        </p:spPr>
        <p:txBody>
          <a:bodyPr>
            <a:normAutofit/>
          </a:bodyPr>
          <a:lstStyle>
            <a:lvl1pPr marL="0" indent="0" algn="ctr">
              <a:buNone/>
              <a:defRPr sz="2000"/>
            </a:lvl1pPr>
          </a:lstStyle>
          <a:p>
            <a:r>
              <a:rPr lang="en-US"/>
              <a:t>Click icon to add picture</a:t>
            </a:r>
            <a:endParaRPr lang="en-US" dirty="0"/>
          </a:p>
        </p:txBody>
      </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299835" y="456860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7" name="Straight Connector 6">
            <a:extLst>
              <a:ext uri="{FF2B5EF4-FFF2-40B4-BE49-F238E27FC236}">
                <a16:creationId xmlns:a16="http://schemas.microsoft.com/office/drawing/2014/main" id="{29169ED6-4B82-6844-119F-AC15CDF2D3E5}"/>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87914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mmary 2">
    <p:bg>
      <p:bgPr>
        <a:solidFill>
          <a:schemeClr val="tx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57F1500-1A16-D1EF-4F0C-030852B291FC}"/>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grpSp>
        <p:nvGrpSpPr>
          <p:cNvPr id="10" name="Group 9">
            <a:extLst>
              <a:ext uri="{FF2B5EF4-FFF2-40B4-BE49-F238E27FC236}">
                <a16:creationId xmlns:a16="http://schemas.microsoft.com/office/drawing/2014/main" id="{2D07A0BE-3890-193E-9439-F294E61A71B9}"/>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11" name="Freeform 19">
              <a:extLst>
                <a:ext uri="{FF2B5EF4-FFF2-40B4-BE49-F238E27FC236}">
                  <a16:creationId xmlns:a16="http://schemas.microsoft.com/office/drawing/2014/main" id="{C05217ED-C258-E6CE-BA7F-28A6EA41BCD3}"/>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20">
              <a:extLst>
                <a:ext uri="{FF2B5EF4-FFF2-40B4-BE49-F238E27FC236}">
                  <a16:creationId xmlns:a16="http://schemas.microsoft.com/office/drawing/2014/main" id="{F3E11A1F-14DD-BA35-D7D7-4D4ADEAA348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21">
              <a:extLst>
                <a:ext uri="{FF2B5EF4-FFF2-40B4-BE49-F238E27FC236}">
                  <a16:creationId xmlns:a16="http://schemas.microsoft.com/office/drawing/2014/main" id="{F14541B0-973F-7E21-1019-D2FB83C8C0D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hasCustomPrompt="1"/>
          </p:nvPr>
        </p:nvSpPr>
        <p:spPr>
          <a:xfrm>
            <a:off x="594360" y="102875"/>
            <a:ext cx="10873740" cy="1680205"/>
          </a:xfrm>
          <a:prstGeom prst="rect">
            <a:avLst/>
          </a:prstGeom>
        </p:spPr>
        <p:txBody>
          <a:bodyPr lIns="0" tIns="0" rIns="0" bIns="0" anchor="b" anchorCtr="0">
            <a:noAutofit/>
          </a:bodyPr>
          <a:lstStyle>
            <a:lvl1pPr>
              <a:defRPr sz="4400" b="1" i="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6FE0DC0-B0D7-F4D6-8038-177AD7A8C211}"/>
              </a:ext>
            </a:extLst>
          </p:cNvPr>
          <p:cNvSpPr>
            <a:spLocks noGrp="1"/>
          </p:cNvSpPr>
          <p:nvPr>
            <p:ph sz="quarter" idx="13" hasCustomPrompt="1"/>
          </p:nvPr>
        </p:nvSpPr>
        <p:spPr>
          <a:xfrm>
            <a:off x="3657600" y="2282008"/>
            <a:ext cx="7810500" cy="3699328"/>
          </a:xfrm>
        </p:spPr>
        <p:txBody>
          <a:bodyPr lIns="0" tIns="228600" rIns="0" bIns="0">
            <a:normAutofit/>
          </a:bodyPr>
          <a:lstStyle>
            <a:lvl1pPr marL="283464" indent="-283464">
              <a:spcBef>
                <a:spcPts val="1800"/>
              </a:spcBef>
              <a:buFont typeface="Arial" panose="020B0604020202020204" pitchFamily="34" charset="0"/>
              <a:buChar char="•"/>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7ED58739-4346-5104-B1AC-89ED035912AF}"/>
              </a:ext>
            </a:extLst>
          </p:cNvPr>
          <p:cNvSpPr>
            <a:spLocks noGrp="1"/>
          </p:cNvSpPr>
          <p:nvPr>
            <p:ph type="sldNum" sz="quarter" idx="22"/>
          </p:nvPr>
        </p:nvSpPr>
        <p:spPr/>
        <p:txBody>
          <a:bodyPr/>
          <a:lstStyle/>
          <a:p>
            <a:fld id="{294A09A9-5501-47C1-A89A-A340965A2BE2}" type="slidenum">
              <a:rPr lang="en-US" smtClean="0"/>
              <a:pPr/>
              <a:t>‹#›</a:t>
            </a:fld>
            <a:endParaRPr lang="en-US" dirty="0">
              <a:latin typeface="+mn-lt"/>
            </a:endParaRPr>
          </a:p>
        </p:txBody>
      </p:sp>
      <p:sp>
        <p:nvSpPr>
          <p:cNvPr id="5" name="Date Placeholder 4">
            <a:extLst>
              <a:ext uri="{FF2B5EF4-FFF2-40B4-BE49-F238E27FC236}">
                <a16:creationId xmlns:a16="http://schemas.microsoft.com/office/drawing/2014/main" id="{E9272B8D-F380-9F1A-C8E6-BDD2352B1763}"/>
              </a:ext>
            </a:extLst>
          </p:cNvPr>
          <p:cNvSpPr>
            <a:spLocks noGrp="1"/>
          </p:cNvSpPr>
          <p:nvPr>
            <p:ph type="dt" sz="half" idx="21"/>
          </p:nvPr>
        </p:nvSpPr>
        <p:spPr/>
        <p:txBody>
          <a:bodyPr/>
          <a:lstStyle/>
          <a:p>
            <a:endParaRPr lang="en-US" dirty="0">
              <a:latin typeface="+mn-lt"/>
            </a:endParaRPr>
          </a:p>
        </p:txBody>
      </p:sp>
    </p:spTree>
    <p:extLst>
      <p:ext uri="{BB962C8B-B14F-4D97-AF65-F5344CB8AC3E}">
        <p14:creationId xmlns:p14="http://schemas.microsoft.com/office/powerpoint/2010/main" val="140296414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309905" y="454955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spTree>
    <p:extLst>
      <p:ext uri="{BB962C8B-B14F-4D97-AF65-F5344CB8AC3E}">
        <p14:creationId xmlns:p14="http://schemas.microsoft.com/office/powerpoint/2010/main" val="2027108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2">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78129"/>
            <a:ext cx="9778365" cy="1494596"/>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14DA3C5-63E4-BAFB-1D68-47F71EEEE538}"/>
              </a:ext>
            </a:extLst>
          </p:cNvPr>
          <p:cNvSpPr>
            <a:spLocks noGrp="1"/>
          </p:cNvSpPr>
          <p:nvPr>
            <p:ph sz="quarter" idx="15" hasCustomPrompt="1"/>
          </p:nvPr>
        </p:nvSpPr>
        <p:spPr>
          <a:xfrm>
            <a:off x="594360"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9436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5">
            <a:extLst>
              <a:ext uri="{FF2B5EF4-FFF2-40B4-BE49-F238E27FC236}">
                <a16:creationId xmlns:a16="http://schemas.microsoft.com/office/drawing/2014/main" id="{BD11386D-847E-8CF5-E56A-42E80A65A089}"/>
              </a:ext>
            </a:extLst>
          </p:cNvPr>
          <p:cNvSpPr>
            <a:spLocks noGrp="1"/>
          </p:cNvSpPr>
          <p:nvPr>
            <p:ph sz="quarter" idx="16" hasCustomPrompt="1"/>
          </p:nvPr>
        </p:nvSpPr>
        <p:spPr>
          <a:xfrm>
            <a:off x="5881898"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1056953"/>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2E558A9-6DD6-E21D-3A8F-6707E1DD19F1}"/>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12" name="AutoShape 24">
              <a:extLst>
                <a:ext uri="{FF2B5EF4-FFF2-40B4-BE49-F238E27FC236}">
                  <a16:creationId xmlns:a16="http://schemas.microsoft.com/office/drawing/2014/main" id="{3FC994E4-318C-1E66-B4E4-8F8FD08E098F}"/>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7">
              <a:extLst>
                <a:ext uri="{FF2B5EF4-FFF2-40B4-BE49-F238E27FC236}">
                  <a16:creationId xmlns:a16="http://schemas.microsoft.com/office/drawing/2014/main" id="{17C00E6B-F625-6D6C-8364-9DD9F3C3628F}"/>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8">
              <a:extLst>
                <a:ext uri="{FF2B5EF4-FFF2-40B4-BE49-F238E27FC236}">
                  <a16:creationId xmlns:a16="http://schemas.microsoft.com/office/drawing/2014/main" id="{C6197B87-4F65-7981-9463-84830CD3687F}"/>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8" name="Freeform 9">
              <a:extLst>
                <a:ext uri="{FF2B5EF4-FFF2-40B4-BE49-F238E27FC236}">
                  <a16:creationId xmlns:a16="http://schemas.microsoft.com/office/drawing/2014/main" id="{86AA517C-7217-D864-B7E7-40984A2880D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9" name="Freeform 10">
              <a:extLst>
                <a:ext uri="{FF2B5EF4-FFF2-40B4-BE49-F238E27FC236}">
                  <a16:creationId xmlns:a16="http://schemas.microsoft.com/office/drawing/2014/main" id="{524013C6-491C-CAA2-5BD6-7C73596711C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6318885" y="3499667"/>
            <a:ext cx="4939666" cy="2542810"/>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6347460"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457201"/>
            <a:ext cx="5198269" cy="2305050"/>
          </a:xfrm>
        </p:spPr>
        <p:txBody>
          <a:bodyPr lIns="0" tIns="274320">
            <a:normAutofit/>
          </a:bodyPr>
          <a:lstStyle>
            <a:lvl1pPr marL="457200" indent="-457200">
              <a:spcBef>
                <a:spcPts val="1800"/>
              </a:spcBef>
              <a:buFont typeface="+mj-lt"/>
              <a:buAutoNum type="arabicPeriod"/>
              <a:defRPr sz="2000"/>
            </a:lvl1pPr>
            <a:lvl2pPr marL="914400" indent="-457200">
              <a:spcBef>
                <a:spcPts val="1800"/>
              </a:spcBef>
              <a:buFont typeface="+mj-lt"/>
              <a:buAutoNum type="alphaLcPeriod"/>
              <a:defRPr sz="2000"/>
            </a:lvl2pPr>
            <a:lvl3pPr marL="1371600" indent="-457200">
              <a:spcBef>
                <a:spcPts val="1800"/>
              </a:spcBef>
              <a:buFont typeface="+mj-lt"/>
              <a:buAutoNum type="arabicParenR"/>
              <a:defRPr sz="2000"/>
            </a:lvl3pPr>
            <a:lvl4pPr marL="1371600" indent="0">
              <a:spcBef>
                <a:spcPts val="1800"/>
              </a:spcBef>
              <a:buFont typeface="+mj-lt"/>
              <a:buNone/>
              <a:defRPr sz="2000"/>
            </a:lvl4pPr>
            <a:lvl5pPr marL="2286000" indent="-457200">
              <a:spcBef>
                <a:spcPts val="1800"/>
              </a:spcBef>
              <a:buFont typeface="+mj-lt"/>
              <a:buAutoNum type="arabicPeriod"/>
              <a:defRPr sz="2000"/>
            </a:lvl5pPr>
          </a:lstStyle>
          <a:p>
            <a:pPr lvl="0"/>
            <a:r>
              <a:rPr lang="en-US" dirty="0"/>
              <a:t>Click to add content</a:t>
            </a:r>
          </a:p>
          <a:p>
            <a:pPr lvl="1"/>
            <a:r>
              <a:rPr lang="en-US" dirty="0"/>
              <a:t>Second level</a:t>
            </a:r>
          </a:p>
          <a:p>
            <a:pPr lvl="2"/>
            <a:r>
              <a:rPr lang="en-US" dirty="0"/>
              <a:t>Third level</a:t>
            </a:r>
          </a:p>
          <a:p>
            <a:pPr lvl="3"/>
            <a:endParaRPr lang="en-US" dirty="0"/>
          </a:p>
        </p:txBody>
      </p:sp>
      <p:sp>
        <p:nvSpPr>
          <p:cNvPr id="2" name="Content Placeholder 5">
            <a:extLst>
              <a:ext uri="{FF2B5EF4-FFF2-40B4-BE49-F238E27FC236}">
                <a16:creationId xmlns:a16="http://schemas.microsoft.com/office/drawing/2014/main" id="{3AC171DA-232D-44C1-6B93-40BACB298F4B}"/>
              </a:ext>
            </a:extLst>
          </p:cNvPr>
          <p:cNvSpPr>
            <a:spLocks noGrp="1"/>
          </p:cNvSpPr>
          <p:nvPr>
            <p:ph sz="quarter" idx="15" hasCustomPrompt="1"/>
          </p:nvPr>
        </p:nvSpPr>
        <p:spPr>
          <a:xfrm>
            <a:off x="594360" y="2810595"/>
            <a:ext cx="5198269" cy="3319513"/>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554606805"/>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and Pictur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75310" y="278129"/>
            <a:ext cx="5063490" cy="2354026"/>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3" name="Content Placeholder 5">
            <a:extLst>
              <a:ext uri="{FF2B5EF4-FFF2-40B4-BE49-F238E27FC236}">
                <a16:creationId xmlns:a16="http://schemas.microsoft.com/office/drawing/2014/main" id="{1EF4505D-6803-3813-7738-049963427819}"/>
              </a:ext>
            </a:extLst>
          </p:cNvPr>
          <p:cNvSpPr>
            <a:spLocks noGrp="1"/>
          </p:cNvSpPr>
          <p:nvPr>
            <p:ph sz="quarter" idx="16" hasCustomPrompt="1"/>
          </p:nvPr>
        </p:nvSpPr>
        <p:spPr>
          <a:xfrm>
            <a:off x="594360" y="3279579"/>
            <a:ext cx="5044440" cy="2994415"/>
          </a:xfrm>
        </p:spPr>
        <p:txBody>
          <a:bodyPr lIns="0" tIns="228600" rIns="0" bIns="0">
            <a:normAutofit/>
          </a:bodyPr>
          <a:lstStyle>
            <a:lvl1pPr marL="0" indent="0">
              <a:spcBef>
                <a:spcPts val="1800"/>
              </a:spcBef>
              <a:buFont typeface="Arial" panose="020B0604020202020204" pitchFamily="34" charset="0"/>
              <a:buNone/>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997459"/>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2" name="Picture Placeholder 11">
            <a:extLst>
              <a:ext uri="{FF2B5EF4-FFF2-40B4-BE49-F238E27FC236}">
                <a16:creationId xmlns:a16="http://schemas.microsoft.com/office/drawing/2014/main" id="{4658637A-5D36-6127-19BC-C203E23FA49F}"/>
              </a:ext>
            </a:extLst>
          </p:cNvPr>
          <p:cNvSpPr>
            <a:spLocks noGrp="1"/>
          </p:cNvSpPr>
          <p:nvPr>
            <p:ph type="pic" sz="quarter" idx="15"/>
          </p:nvPr>
        </p:nvSpPr>
        <p:spPr>
          <a:xfrm>
            <a:off x="6096000" y="0"/>
            <a:ext cx="6118225" cy="6858000"/>
          </a:xfrm>
        </p:spPr>
        <p:txBody>
          <a:bodyPr>
            <a:normAutofit/>
          </a:bodyPr>
          <a:lstStyle>
            <a:lvl1pPr marL="0" indent="0" algn="ctr">
              <a:buNone/>
              <a:defRPr sz="2000">
                <a:solidFill>
                  <a:schemeClr val="bg1"/>
                </a:solidFill>
              </a:defRPr>
            </a:lvl1pPr>
          </a:lstStyle>
          <a:p>
            <a:r>
              <a:rPr lang="en-US"/>
              <a:t>Click icon to add picture</a:t>
            </a:r>
            <a:endParaRPr lang="en-US" dirty="0"/>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142931976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594360" y="1825625"/>
            <a:ext cx="103822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594360" y="365125"/>
            <a:ext cx="104013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0" name="Date Placeholder 3">
            <a:extLst>
              <a:ext uri="{FF2B5EF4-FFF2-40B4-BE49-F238E27FC236}">
                <a16:creationId xmlns:a16="http://schemas.microsoft.com/office/drawing/2014/main" id="{EF47083A-6D76-4B4D-87CA-E08E212F781D}"/>
              </a:ext>
            </a:extLst>
          </p:cNvPr>
          <p:cNvSpPr>
            <a:spLocks noGrp="1"/>
          </p:cNvSpPr>
          <p:nvPr>
            <p:ph type="dt" sz="half" idx="2"/>
          </p:nvPr>
        </p:nvSpPr>
        <p:spPr>
          <a:xfrm>
            <a:off x="1133648"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endParaRPr lang="en-US" dirty="0">
              <a:latin typeface="+mn-lt"/>
            </a:endParaRPr>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594360" y="6332220"/>
            <a:ext cx="523240" cy="247651"/>
          </a:xfrm>
          <a:prstGeom prst="rect">
            <a:avLst/>
          </a:prstGeom>
        </p:spPr>
        <p:txBody>
          <a:bodyPr vert="horz" lIns="0" tIns="0" rIns="0" bIns="0" rtlCol="0" anchor="t" anchorCtr="0"/>
          <a:lstStyle>
            <a:lvl1pPr algn="l">
              <a:defRPr sz="1100" b="1" i="0">
                <a:solidFill>
                  <a:schemeClr val="bg1"/>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711" r:id="rId1"/>
    <p:sldLayoutId id="2147483698" r:id="rId2"/>
    <p:sldLayoutId id="2147483710" r:id="rId3"/>
    <p:sldLayoutId id="2147483700" r:id="rId4"/>
    <p:sldLayoutId id="2147483701" r:id="rId5"/>
    <p:sldLayoutId id="2147483659" r:id="rId6"/>
    <p:sldLayoutId id="2147483709" r:id="rId7"/>
    <p:sldLayoutId id="2147483708" r:id="rId8"/>
    <p:sldLayoutId id="2147483707" r:id="rId9"/>
    <p:sldLayoutId id="2147483706" r:id="rId10"/>
    <p:sldLayoutId id="2147483705" r:id="rId11"/>
    <p:sldLayoutId id="2147483704" r:id="rId12"/>
    <p:sldLayoutId id="2147483703" r:id="rId13"/>
  </p:sldLayoutIdLst>
  <p:hf sldNum="0" hdr="0" ftr="0" dt="0"/>
  <p:txStyles>
    <p:titleStyle>
      <a:lvl1pPr algn="l" defTabSz="914400" rtl="0" eaLnBrk="1" latinLnBrk="0" hangingPunct="1">
        <a:lnSpc>
          <a:spcPct val="8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83464"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hyperlink" Target="https://www.aba.com/advocacy/community-programs/consumer-resources/protect-your-money/elderly-financial-abuse"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s://www.aba.com/advocacy/community-programs/consumer-resources/protect-your-money/elderly-financial-abuse"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www.aba.com/advocacy/community-programs/consumer-resources/protect-your-money/elderly-financial-abuse"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www.aba.com/advocacy/community-programs/consumer-resources/protect-your-money/elderly-financial-abuse"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s://www.aba.com/advocacy/community-programs/consumer-resources/protect-your-money/elderly-financial-abuse"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s://dhss.delaware.gov/dhss/dsaapd/files/aps_form_report_of_suspected_financila_exploitation.docx" TargetMode="External"/><Relationship Id="rId2" Type="http://schemas.openxmlformats.org/officeDocument/2006/relationships/hyperlink" Target="https://hssdeprod.wellsky.com/assessments/?WebIntake=9A2787C9-BDCF-449A-BFD7-59B32DD77BE7"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hyperlink" Target="mailto:JohnSmith@johnsmith.com" TargetMode="External"/><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1D9D6-2977-ABCD-FDF8-51AFA5064E54}"/>
              </a:ext>
            </a:extLst>
          </p:cNvPr>
          <p:cNvSpPr>
            <a:spLocks noGrp="1"/>
          </p:cNvSpPr>
          <p:nvPr>
            <p:ph type="ctrTitle"/>
          </p:nvPr>
        </p:nvSpPr>
        <p:spPr/>
        <p:txBody>
          <a:bodyPr/>
          <a:lstStyle/>
          <a:p>
            <a:r>
              <a:rPr lang="en-US" dirty="0"/>
              <a:t>Our Fiduciary Duty</a:t>
            </a:r>
          </a:p>
        </p:txBody>
      </p:sp>
      <p:sp>
        <p:nvSpPr>
          <p:cNvPr id="3" name="Title 1">
            <a:extLst>
              <a:ext uri="{FF2B5EF4-FFF2-40B4-BE49-F238E27FC236}">
                <a16:creationId xmlns:a16="http://schemas.microsoft.com/office/drawing/2014/main" id="{8E5E976C-5DD1-2E11-2D4E-610D3E868EDE}"/>
              </a:ext>
            </a:extLst>
          </p:cNvPr>
          <p:cNvSpPr txBox="1">
            <a:spLocks/>
          </p:cNvSpPr>
          <p:nvPr/>
        </p:nvSpPr>
        <p:spPr>
          <a:xfrm>
            <a:off x="6309904" y="3999506"/>
            <a:ext cx="5486400" cy="1040957"/>
          </a:xfrm>
          <a:prstGeom prst="rect">
            <a:avLst/>
          </a:prstGeom>
        </p:spPr>
        <p:txBody>
          <a:bodyPr vert="horz" lIns="0" tIns="0" rIns="0" bIns="0" rtlCol="0" anchor="b">
            <a:noAutofit/>
          </a:bodyPr>
          <a:lstStyle>
            <a:lvl1pPr algn="l" defTabSz="914400" rtl="0" eaLnBrk="1" latinLnBrk="0" hangingPunct="1">
              <a:lnSpc>
                <a:spcPct val="80000"/>
              </a:lnSpc>
              <a:spcBef>
                <a:spcPct val="0"/>
              </a:spcBef>
              <a:buNone/>
              <a:defRPr sz="60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solidFill>
                  <a:schemeClr val="accent3"/>
                </a:solidFill>
              </a:rPr>
              <a:t>Protecting Elders from Financial Exploitation</a:t>
            </a:r>
          </a:p>
        </p:txBody>
      </p:sp>
    </p:spTree>
    <p:extLst>
      <p:ext uri="{BB962C8B-B14F-4D97-AF65-F5344CB8AC3E}">
        <p14:creationId xmlns:p14="http://schemas.microsoft.com/office/powerpoint/2010/main" val="3390304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B6541-20F0-9DEF-50BB-87614AD62FF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95C0AA9-AE9C-237B-480E-A688FDE15A4D}"/>
              </a:ext>
            </a:extLst>
          </p:cNvPr>
          <p:cNvSpPr>
            <a:spLocks noGrp="1"/>
          </p:cNvSpPr>
          <p:nvPr>
            <p:ph sz="quarter" idx="13"/>
          </p:nvPr>
        </p:nvSpPr>
        <p:spPr/>
        <p:txBody>
          <a:bodyPr/>
          <a:lstStyle/>
          <a:p>
            <a:endParaRPr lang="en-US"/>
          </a:p>
        </p:txBody>
      </p:sp>
      <p:pic>
        <p:nvPicPr>
          <p:cNvPr id="5" name="Picture 4">
            <a:extLst>
              <a:ext uri="{FF2B5EF4-FFF2-40B4-BE49-F238E27FC236}">
                <a16:creationId xmlns:a16="http://schemas.microsoft.com/office/drawing/2014/main" id="{9438DE59-4F2E-B6CC-B28D-8F4493B41653}"/>
              </a:ext>
            </a:extLst>
          </p:cNvPr>
          <p:cNvPicPr>
            <a:picLocks noChangeAspect="1"/>
          </p:cNvPicPr>
          <p:nvPr/>
        </p:nvPicPr>
        <p:blipFill>
          <a:blip r:embed="rId3"/>
          <a:stretch>
            <a:fillRect/>
          </a:stretch>
        </p:blipFill>
        <p:spPr>
          <a:xfrm>
            <a:off x="861282" y="0"/>
            <a:ext cx="10469436" cy="6811326"/>
          </a:xfrm>
          <a:prstGeom prst="rect">
            <a:avLst/>
          </a:prstGeom>
        </p:spPr>
      </p:pic>
    </p:spTree>
    <p:extLst>
      <p:ext uri="{BB962C8B-B14F-4D97-AF65-F5344CB8AC3E}">
        <p14:creationId xmlns:p14="http://schemas.microsoft.com/office/powerpoint/2010/main" val="70242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B6541-20F0-9DEF-50BB-87614AD62FF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D95C0AA9-AE9C-237B-480E-A688FDE15A4D}"/>
              </a:ext>
            </a:extLst>
          </p:cNvPr>
          <p:cNvSpPr>
            <a:spLocks noGrp="1"/>
          </p:cNvSpPr>
          <p:nvPr>
            <p:ph sz="quarter" idx="13"/>
          </p:nvPr>
        </p:nvSpPr>
        <p:spPr/>
        <p:txBody>
          <a:bodyPr/>
          <a:lstStyle/>
          <a:p>
            <a:endParaRPr lang="en-US"/>
          </a:p>
        </p:txBody>
      </p:sp>
      <p:pic>
        <p:nvPicPr>
          <p:cNvPr id="26" name="Picture 25">
            <a:extLst>
              <a:ext uri="{FF2B5EF4-FFF2-40B4-BE49-F238E27FC236}">
                <a16:creationId xmlns:a16="http://schemas.microsoft.com/office/drawing/2014/main" id="{9D2E7658-E68A-0623-E825-6EF4E8B944A7}"/>
              </a:ext>
            </a:extLst>
          </p:cNvPr>
          <p:cNvPicPr>
            <a:picLocks noChangeAspect="1"/>
          </p:cNvPicPr>
          <p:nvPr/>
        </p:nvPicPr>
        <p:blipFill>
          <a:blip r:embed="rId3"/>
          <a:stretch>
            <a:fillRect/>
          </a:stretch>
        </p:blipFill>
        <p:spPr>
          <a:xfrm>
            <a:off x="0" y="0"/>
            <a:ext cx="6820058" cy="6858000"/>
          </a:xfrm>
          <a:prstGeom prst="rect">
            <a:avLst/>
          </a:prstGeom>
        </p:spPr>
      </p:pic>
      <p:pic>
        <p:nvPicPr>
          <p:cNvPr id="28" name="Picture 27">
            <a:extLst>
              <a:ext uri="{FF2B5EF4-FFF2-40B4-BE49-F238E27FC236}">
                <a16:creationId xmlns:a16="http://schemas.microsoft.com/office/drawing/2014/main" id="{EC653373-443E-E500-B445-47FEA69A0A08}"/>
              </a:ext>
            </a:extLst>
          </p:cNvPr>
          <p:cNvPicPr>
            <a:picLocks noChangeAspect="1"/>
          </p:cNvPicPr>
          <p:nvPr/>
        </p:nvPicPr>
        <p:blipFill>
          <a:blip r:embed="rId4"/>
          <a:stretch>
            <a:fillRect/>
          </a:stretch>
        </p:blipFill>
        <p:spPr>
          <a:xfrm>
            <a:off x="-4841" y="0"/>
            <a:ext cx="6829739" cy="6858000"/>
          </a:xfrm>
          <a:prstGeom prst="rect">
            <a:avLst/>
          </a:prstGeom>
        </p:spPr>
      </p:pic>
    </p:spTree>
    <p:extLst>
      <p:ext uri="{BB962C8B-B14F-4D97-AF65-F5344CB8AC3E}">
        <p14:creationId xmlns:p14="http://schemas.microsoft.com/office/powerpoint/2010/main" val="1138355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B6541-20F0-9DEF-50BB-87614AD62FFB}"/>
              </a:ext>
            </a:extLst>
          </p:cNvPr>
          <p:cNvSpPr>
            <a:spLocks noGrp="1"/>
          </p:cNvSpPr>
          <p:nvPr>
            <p:ph type="title"/>
          </p:nvPr>
        </p:nvSpPr>
        <p:spPr/>
        <p:txBody>
          <a:bodyPr/>
          <a:lstStyle/>
          <a:p>
            <a:r>
              <a:rPr lang="en-US" dirty="0"/>
              <a:t>What to do if fraud is suspected</a:t>
            </a:r>
          </a:p>
        </p:txBody>
      </p:sp>
      <p:sp>
        <p:nvSpPr>
          <p:cNvPr id="3" name="Content Placeholder 2">
            <a:extLst>
              <a:ext uri="{FF2B5EF4-FFF2-40B4-BE49-F238E27FC236}">
                <a16:creationId xmlns:a16="http://schemas.microsoft.com/office/drawing/2014/main" id="{D95C0AA9-AE9C-237B-480E-A688FDE15A4D}"/>
              </a:ext>
            </a:extLst>
          </p:cNvPr>
          <p:cNvSpPr>
            <a:spLocks noGrp="1"/>
          </p:cNvSpPr>
          <p:nvPr>
            <p:ph sz="quarter" idx="13"/>
          </p:nvPr>
        </p:nvSpPr>
        <p:spPr/>
        <p:txBody>
          <a:bodyPr/>
          <a:lstStyle/>
          <a:p>
            <a:r>
              <a:rPr lang="en-US" sz="1800" b="1" i="0" u="none" strike="noStrike" dirty="0">
                <a:solidFill>
                  <a:srgbClr val="333333"/>
                </a:solidFill>
                <a:effectLst/>
                <a:latin typeface="Arial" panose="020B0604020202020204" pitchFamily="34" charset="0"/>
              </a:rPr>
              <a:t>Contact the originating financial institution as soon as fraud is recognized to request a recall or reversal and a Hold Harmless Letter or Letter of Indemnity.  </a:t>
            </a:r>
          </a:p>
          <a:p>
            <a:r>
              <a:rPr lang="en-US" sz="1800" b="1" i="0" u="none" strike="noStrike" dirty="0">
                <a:solidFill>
                  <a:srgbClr val="333333"/>
                </a:solidFill>
                <a:effectLst/>
                <a:latin typeface="Arial" panose="020B0604020202020204" pitchFamily="34" charset="0"/>
              </a:rPr>
              <a:t>File a detailed complaint with www.ic3.gov. It is vital the complaint contain all required data in provided fields, including banking information. </a:t>
            </a:r>
          </a:p>
          <a:p>
            <a:r>
              <a:rPr lang="en-US" sz="1800" b="1" i="0" u="none" strike="noStrike" dirty="0">
                <a:solidFill>
                  <a:srgbClr val="333333"/>
                </a:solidFill>
                <a:effectLst/>
                <a:latin typeface="Arial" panose="020B0604020202020204" pitchFamily="34" charset="0"/>
              </a:rPr>
              <a:t>Never make any payment changes without verifying the change with the intended recipient; verify email addresses are accurate when checking email on a cell phone or other mobile device</a:t>
            </a:r>
            <a:endParaRPr lang="en-US" dirty="0"/>
          </a:p>
        </p:txBody>
      </p:sp>
      <p:sp>
        <p:nvSpPr>
          <p:cNvPr id="7" name="TextBox 6">
            <a:extLst>
              <a:ext uri="{FF2B5EF4-FFF2-40B4-BE49-F238E27FC236}">
                <a16:creationId xmlns:a16="http://schemas.microsoft.com/office/drawing/2014/main" id="{53BD0F0C-A3FE-03B8-FCD4-C7B2976C11D8}"/>
              </a:ext>
            </a:extLst>
          </p:cNvPr>
          <p:cNvSpPr txBox="1"/>
          <p:nvPr/>
        </p:nvSpPr>
        <p:spPr>
          <a:xfrm>
            <a:off x="523047" y="5888791"/>
            <a:ext cx="6095170" cy="646331"/>
          </a:xfrm>
          <a:prstGeom prst="rect">
            <a:avLst/>
          </a:prstGeom>
          <a:noFill/>
        </p:spPr>
        <p:txBody>
          <a:bodyPr wrap="square">
            <a:spAutoFit/>
          </a:bodyPr>
          <a:lstStyle/>
          <a:p>
            <a:r>
              <a:rPr lang="en-US" dirty="0">
                <a:solidFill>
                  <a:schemeClr val="bg1"/>
                </a:solidFill>
              </a:rPr>
              <a:t>https://www.ic3.gov/Media/PDF/AnnualReport/2023_IC3ElderFraudReport.pd</a:t>
            </a:r>
          </a:p>
        </p:txBody>
      </p:sp>
    </p:spTree>
    <p:extLst>
      <p:ext uri="{BB962C8B-B14F-4D97-AF65-F5344CB8AC3E}">
        <p14:creationId xmlns:p14="http://schemas.microsoft.com/office/powerpoint/2010/main" val="1672329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36888C4-BF4C-0CC7-44FF-58186195BC02}"/>
              </a:ext>
            </a:extLst>
          </p:cNvPr>
          <p:cNvSpPr>
            <a:spLocks noGrp="1"/>
          </p:cNvSpPr>
          <p:nvPr>
            <p:ph type="pic" sz="quarter" idx="13"/>
          </p:nvPr>
        </p:nvSpPr>
        <p:spPr>
          <a:xfrm>
            <a:off x="-39757" y="-1495839"/>
            <a:ext cx="12192000" cy="6880543"/>
          </a:xfrm>
        </p:spPr>
        <p:txBody>
          <a:bodyPr/>
          <a:lstStyle/>
          <a:p>
            <a:endParaRPr lang="en-US"/>
          </a:p>
        </p:txBody>
      </p:sp>
      <p:sp>
        <p:nvSpPr>
          <p:cNvPr id="2" name="Title 1">
            <a:extLst>
              <a:ext uri="{FF2B5EF4-FFF2-40B4-BE49-F238E27FC236}">
                <a16:creationId xmlns:a16="http://schemas.microsoft.com/office/drawing/2014/main" id="{B530BF65-C84B-45C3-72CA-AFDA68851174}"/>
              </a:ext>
            </a:extLst>
          </p:cNvPr>
          <p:cNvSpPr>
            <a:spLocks noGrp="1"/>
          </p:cNvSpPr>
          <p:nvPr>
            <p:ph type="title"/>
          </p:nvPr>
        </p:nvSpPr>
        <p:spPr/>
        <p:txBody>
          <a:bodyPr/>
          <a:lstStyle/>
          <a:p>
            <a:r>
              <a:rPr lang="en-US" dirty="0"/>
              <a:t>Blurring the lines between fraud and abuse</a:t>
            </a:r>
          </a:p>
        </p:txBody>
      </p:sp>
      <p:sp>
        <p:nvSpPr>
          <p:cNvPr id="3" name="Title 1">
            <a:extLst>
              <a:ext uri="{FF2B5EF4-FFF2-40B4-BE49-F238E27FC236}">
                <a16:creationId xmlns:a16="http://schemas.microsoft.com/office/drawing/2014/main" id="{D54CF31D-ED23-0EC2-1E15-991098E24D2D}"/>
              </a:ext>
            </a:extLst>
          </p:cNvPr>
          <p:cNvSpPr>
            <a:spLocks noGrp="1"/>
          </p:cNvSpPr>
          <p:nvPr>
            <p:ph type="title"/>
          </p:nvPr>
        </p:nvSpPr>
        <p:spPr>
          <a:xfrm>
            <a:off x="6309358" y="4204252"/>
            <a:ext cx="5477479" cy="932282"/>
          </a:xfrm>
        </p:spPr>
        <p:txBody>
          <a:bodyPr/>
          <a:lstStyle/>
          <a:p>
            <a:r>
              <a:rPr lang="en-US" dirty="0"/>
              <a:t>Pig Butchering</a:t>
            </a:r>
          </a:p>
        </p:txBody>
      </p:sp>
    </p:spTree>
    <p:extLst>
      <p:ext uri="{BB962C8B-B14F-4D97-AF65-F5344CB8AC3E}">
        <p14:creationId xmlns:p14="http://schemas.microsoft.com/office/powerpoint/2010/main" val="786020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6DDD4"/>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811C1C4-271D-0B08-9C5F-6F4DAFB561CF}"/>
              </a:ext>
            </a:extLst>
          </p:cNvPr>
          <p:cNvPicPr>
            <a:picLocks noChangeAspect="1"/>
          </p:cNvPicPr>
          <p:nvPr/>
        </p:nvPicPr>
        <p:blipFill>
          <a:blip r:embed="rId3"/>
          <a:stretch>
            <a:fillRect/>
          </a:stretch>
        </p:blipFill>
        <p:spPr>
          <a:xfrm>
            <a:off x="-1" y="0"/>
            <a:ext cx="12192000" cy="1539579"/>
          </a:xfrm>
          <a:prstGeom prst="rect">
            <a:avLst/>
          </a:prstGeom>
        </p:spPr>
      </p:pic>
      <p:pic>
        <p:nvPicPr>
          <p:cNvPr id="17" name="Picture 16">
            <a:extLst>
              <a:ext uri="{FF2B5EF4-FFF2-40B4-BE49-F238E27FC236}">
                <a16:creationId xmlns:a16="http://schemas.microsoft.com/office/drawing/2014/main" id="{6E404499-8F10-0A48-E31C-FAD974FF58DC}"/>
              </a:ext>
            </a:extLst>
          </p:cNvPr>
          <p:cNvPicPr>
            <a:picLocks noChangeAspect="1"/>
          </p:cNvPicPr>
          <p:nvPr/>
        </p:nvPicPr>
        <p:blipFill>
          <a:blip r:embed="rId4"/>
          <a:stretch>
            <a:fillRect/>
          </a:stretch>
        </p:blipFill>
        <p:spPr>
          <a:xfrm>
            <a:off x="3025317" y="1594485"/>
            <a:ext cx="6230743" cy="5263515"/>
          </a:xfrm>
          <a:prstGeom prst="rect">
            <a:avLst/>
          </a:prstGeom>
        </p:spPr>
      </p:pic>
    </p:spTree>
    <p:extLst>
      <p:ext uri="{BB962C8B-B14F-4D97-AF65-F5344CB8AC3E}">
        <p14:creationId xmlns:p14="http://schemas.microsoft.com/office/powerpoint/2010/main" val="2249372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03ACDF-220C-F61F-7B74-635C93267440}"/>
              </a:ext>
            </a:extLst>
          </p:cNvPr>
          <p:cNvPicPr>
            <a:picLocks noChangeAspect="1"/>
          </p:cNvPicPr>
          <p:nvPr/>
        </p:nvPicPr>
        <p:blipFill>
          <a:blip r:embed="rId3"/>
          <a:stretch>
            <a:fillRect/>
          </a:stretch>
        </p:blipFill>
        <p:spPr>
          <a:xfrm>
            <a:off x="957784" y="-1"/>
            <a:ext cx="4936128" cy="6858001"/>
          </a:xfrm>
          <a:prstGeom prst="rect">
            <a:avLst/>
          </a:prstGeom>
          <a:ln w="6350">
            <a:solidFill>
              <a:schemeClr val="accent4"/>
            </a:solidFill>
          </a:ln>
          <a:effectLst/>
        </p:spPr>
      </p:pic>
      <p:pic>
        <p:nvPicPr>
          <p:cNvPr id="14" name="Picture 13">
            <a:extLst>
              <a:ext uri="{FF2B5EF4-FFF2-40B4-BE49-F238E27FC236}">
                <a16:creationId xmlns:a16="http://schemas.microsoft.com/office/drawing/2014/main" id="{FF6B9479-5BC7-E7D7-B3ED-61C7D9F171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3912" y="0"/>
            <a:ext cx="5423647" cy="6858000"/>
          </a:xfrm>
          <a:prstGeom prst="rect">
            <a:avLst/>
          </a:prstGeom>
        </p:spPr>
      </p:pic>
    </p:spTree>
    <p:extLst>
      <p:ext uri="{BB962C8B-B14F-4D97-AF65-F5344CB8AC3E}">
        <p14:creationId xmlns:p14="http://schemas.microsoft.com/office/powerpoint/2010/main" val="3594171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58AFE5-5B2E-8D25-8C2F-F7B7CBD1110E}"/>
              </a:ext>
            </a:extLst>
          </p:cNvPr>
          <p:cNvPicPr>
            <a:picLocks noChangeAspect="1"/>
          </p:cNvPicPr>
          <p:nvPr/>
        </p:nvPicPr>
        <p:blipFill>
          <a:blip r:embed="rId3"/>
          <a:stretch>
            <a:fillRect/>
          </a:stretch>
        </p:blipFill>
        <p:spPr>
          <a:xfrm>
            <a:off x="0" y="198479"/>
            <a:ext cx="5087060" cy="371527"/>
          </a:xfrm>
          <a:prstGeom prst="rect">
            <a:avLst/>
          </a:prstGeom>
        </p:spPr>
      </p:pic>
      <p:pic>
        <p:nvPicPr>
          <p:cNvPr id="9" name="Picture 8">
            <a:extLst>
              <a:ext uri="{FF2B5EF4-FFF2-40B4-BE49-F238E27FC236}">
                <a16:creationId xmlns:a16="http://schemas.microsoft.com/office/drawing/2014/main" id="{E19177A0-2FE0-A07E-5552-E3D39AF1A009}"/>
              </a:ext>
            </a:extLst>
          </p:cNvPr>
          <p:cNvPicPr>
            <a:picLocks noChangeAspect="1"/>
          </p:cNvPicPr>
          <p:nvPr/>
        </p:nvPicPr>
        <p:blipFill>
          <a:blip r:embed="rId4"/>
          <a:stretch>
            <a:fillRect/>
          </a:stretch>
        </p:blipFill>
        <p:spPr>
          <a:xfrm>
            <a:off x="914399" y="570006"/>
            <a:ext cx="5816088" cy="2473699"/>
          </a:xfrm>
          <a:prstGeom prst="rect">
            <a:avLst/>
          </a:prstGeom>
        </p:spPr>
      </p:pic>
      <p:sp>
        <p:nvSpPr>
          <p:cNvPr id="11" name="Rectangle 10">
            <a:extLst>
              <a:ext uri="{FF2B5EF4-FFF2-40B4-BE49-F238E27FC236}">
                <a16:creationId xmlns:a16="http://schemas.microsoft.com/office/drawing/2014/main" id="{5BF0C791-6E7B-A5A1-ECF6-7B643C761B38}"/>
              </a:ext>
            </a:extLst>
          </p:cNvPr>
          <p:cNvSpPr/>
          <p:nvPr/>
        </p:nvSpPr>
        <p:spPr>
          <a:xfrm>
            <a:off x="6059282" y="864833"/>
            <a:ext cx="5054568" cy="1569660"/>
          </a:xfrm>
          <a:prstGeom prst="rect">
            <a:avLst/>
          </a:prstGeom>
          <a:noFill/>
        </p:spPr>
        <p:txBody>
          <a:bodyPr wrap="square" lIns="91440" tIns="45720" rIns="91440" bIns="45720">
            <a:spAutoFit/>
          </a:bodyPr>
          <a:lstStyle/>
          <a:p>
            <a:pPr algn="ctr"/>
            <a:r>
              <a:rPr lang="zh-TW" altLang="en-US" sz="9600" b="1" i="0" spc="50" dirty="0">
                <a:ln w="0"/>
                <a:solidFill>
                  <a:srgbClr val="FF0000"/>
                </a:solidFill>
                <a:effectLst>
                  <a:innerShdw blurRad="63500" dist="50800" dir="13500000">
                    <a:srgbClr val="000000">
                      <a:alpha val="50000"/>
                    </a:srgbClr>
                  </a:innerShdw>
                </a:effectLst>
                <a:latin typeface="-apple-system"/>
              </a:rPr>
              <a:t>杀猪盘</a:t>
            </a:r>
            <a:endParaRPr lang="en-US" sz="9600" b="1" spc="50" dirty="0">
              <a:ln w="0"/>
              <a:solidFill>
                <a:srgbClr val="FF0000"/>
              </a:solidFill>
              <a:effectLst>
                <a:innerShdw blurRad="63500" dist="50800" dir="13500000">
                  <a:srgbClr val="000000">
                    <a:alpha val="50000"/>
                  </a:srgbClr>
                </a:innerShdw>
              </a:effectLst>
            </a:endParaRPr>
          </a:p>
        </p:txBody>
      </p:sp>
      <p:pic>
        <p:nvPicPr>
          <p:cNvPr id="4" name="Picture 3">
            <a:extLst>
              <a:ext uri="{FF2B5EF4-FFF2-40B4-BE49-F238E27FC236}">
                <a16:creationId xmlns:a16="http://schemas.microsoft.com/office/drawing/2014/main" id="{A65078BF-5C8D-B4F1-EBF1-4A1530179ACB}"/>
              </a:ext>
            </a:extLst>
          </p:cNvPr>
          <p:cNvPicPr>
            <a:picLocks noChangeAspect="1"/>
          </p:cNvPicPr>
          <p:nvPr/>
        </p:nvPicPr>
        <p:blipFill>
          <a:blip r:embed="rId5"/>
          <a:stretch>
            <a:fillRect/>
          </a:stretch>
        </p:blipFill>
        <p:spPr>
          <a:xfrm>
            <a:off x="2801098" y="2859005"/>
            <a:ext cx="6706536" cy="3134162"/>
          </a:xfrm>
          <a:prstGeom prst="rect">
            <a:avLst/>
          </a:prstGeom>
        </p:spPr>
      </p:pic>
    </p:spTree>
    <p:extLst>
      <p:ext uri="{BB962C8B-B14F-4D97-AF65-F5344CB8AC3E}">
        <p14:creationId xmlns:p14="http://schemas.microsoft.com/office/powerpoint/2010/main" val="509703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ED8FD8-BF1A-90C2-0EE7-80718E43A39B}"/>
              </a:ext>
            </a:extLst>
          </p:cNvPr>
          <p:cNvPicPr>
            <a:picLocks noChangeAspect="1"/>
          </p:cNvPicPr>
          <p:nvPr/>
        </p:nvPicPr>
        <p:blipFill>
          <a:blip r:embed="rId3"/>
          <a:stretch>
            <a:fillRect/>
          </a:stretch>
        </p:blipFill>
        <p:spPr>
          <a:xfrm>
            <a:off x="0" y="1539827"/>
            <a:ext cx="12192000" cy="3009090"/>
          </a:xfrm>
          <a:prstGeom prst="rect">
            <a:avLst/>
          </a:prstGeom>
        </p:spPr>
      </p:pic>
      <p:pic>
        <p:nvPicPr>
          <p:cNvPr id="10" name="Picture 9">
            <a:extLst>
              <a:ext uri="{FF2B5EF4-FFF2-40B4-BE49-F238E27FC236}">
                <a16:creationId xmlns:a16="http://schemas.microsoft.com/office/drawing/2014/main" id="{BAD79DB0-8D2C-FBCD-2B2F-76BFA2E1B879}"/>
              </a:ext>
            </a:extLst>
          </p:cNvPr>
          <p:cNvPicPr>
            <a:picLocks noChangeAspect="1"/>
          </p:cNvPicPr>
          <p:nvPr/>
        </p:nvPicPr>
        <p:blipFill>
          <a:blip r:embed="rId4"/>
          <a:stretch>
            <a:fillRect/>
          </a:stretch>
        </p:blipFill>
        <p:spPr>
          <a:xfrm>
            <a:off x="1287999" y="0"/>
            <a:ext cx="9616001" cy="6858000"/>
          </a:xfrm>
          <a:prstGeom prst="rect">
            <a:avLst/>
          </a:prstGeom>
        </p:spPr>
      </p:pic>
    </p:spTree>
    <p:extLst>
      <p:ext uri="{BB962C8B-B14F-4D97-AF65-F5344CB8AC3E}">
        <p14:creationId xmlns:p14="http://schemas.microsoft.com/office/powerpoint/2010/main" val="408583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0BF65-C84B-45C3-72CA-AFDA68851174}"/>
              </a:ext>
            </a:extLst>
          </p:cNvPr>
          <p:cNvSpPr>
            <a:spLocks noGrp="1"/>
          </p:cNvSpPr>
          <p:nvPr>
            <p:ph type="title"/>
          </p:nvPr>
        </p:nvSpPr>
        <p:spPr/>
        <p:txBody>
          <a:bodyPr/>
          <a:lstStyle/>
          <a:p>
            <a:r>
              <a:rPr lang="en-US" dirty="0"/>
              <a:t>Financial Abuse</a:t>
            </a:r>
          </a:p>
        </p:txBody>
      </p:sp>
    </p:spTree>
    <p:extLst>
      <p:ext uri="{BB962C8B-B14F-4D97-AF65-F5344CB8AC3E}">
        <p14:creationId xmlns:p14="http://schemas.microsoft.com/office/powerpoint/2010/main" val="2834404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2A0AAFB-E9C0-7CC9-E7EA-6F873D390DDF}"/>
              </a:ext>
            </a:extLst>
          </p:cNvPr>
          <p:cNvPicPr>
            <a:picLocks noChangeAspect="1"/>
          </p:cNvPicPr>
          <p:nvPr/>
        </p:nvPicPr>
        <p:blipFill>
          <a:blip r:embed="rId3"/>
          <a:stretch>
            <a:fillRect/>
          </a:stretch>
        </p:blipFill>
        <p:spPr>
          <a:xfrm>
            <a:off x="0" y="0"/>
            <a:ext cx="9913897" cy="6858000"/>
          </a:xfrm>
          <a:prstGeom prst="rect">
            <a:avLst/>
          </a:prstGeom>
        </p:spPr>
      </p:pic>
    </p:spTree>
    <p:extLst>
      <p:ext uri="{BB962C8B-B14F-4D97-AF65-F5344CB8AC3E}">
        <p14:creationId xmlns:p14="http://schemas.microsoft.com/office/powerpoint/2010/main" val="1502089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0BF65-C84B-45C3-72CA-AFDA68851174}"/>
              </a:ext>
            </a:extLst>
          </p:cNvPr>
          <p:cNvSpPr>
            <a:spLocks noGrp="1"/>
          </p:cNvSpPr>
          <p:nvPr>
            <p:ph type="title"/>
          </p:nvPr>
        </p:nvSpPr>
        <p:spPr/>
        <p:txBody>
          <a:bodyPr/>
          <a:lstStyle/>
          <a:p>
            <a:r>
              <a:rPr lang="en-US" dirty="0"/>
              <a:t>Financial Exploitation</a:t>
            </a:r>
          </a:p>
        </p:txBody>
      </p:sp>
      <p:sp>
        <p:nvSpPr>
          <p:cNvPr id="3" name="Text Placeholder 2">
            <a:extLst>
              <a:ext uri="{FF2B5EF4-FFF2-40B4-BE49-F238E27FC236}">
                <a16:creationId xmlns:a16="http://schemas.microsoft.com/office/drawing/2014/main" id="{3B8EBC2C-6DD7-5003-38EB-40753046FE8C}"/>
              </a:ext>
            </a:extLst>
          </p:cNvPr>
          <p:cNvSpPr>
            <a:spLocks noGrp="1"/>
          </p:cNvSpPr>
          <p:nvPr>
            <p:ph sz="quarter" idx="13"/>
          </p:nvPr>
        </p:nvSpPr>
        <p:spPr>
          <a:xfrm>
            <a:off x="593724" y="2281238"/>
            <a:ext cx="9479189" cy="4242933"/>
          </a:xfrm>
        </p:spPr>
        <p:txBody>
          <a:bodyPr tIns="457200">
            <a:normAutofit/>
          </a:bodyPr>
          <a:lstStyle/>
          <a:p>
            <a:pPr algn="l"/>
            <a:r>
              <a:rPr lang="en-US" b="0" i="0" dirty="0">
                <a:solidFill>
                  <a:srgbClr val="1B1B1B"/>
                </a:solidFill>
                <a:effectLst/>
                <a:latin typeface="Public Sans Web"/>
              </a:rPr>
              <a:t>31 Del. C. § 3902(11) (2022):</a:t>
            </a:r>
          </a:p>
          <a:p>
            <a:pPr algn="l"/>
            <a:r>
              <a:rPr lang="en-US" b="0" i="0" dirty="0">
                <a:solidFill>
                  <a:srgbClr val="1B1B1B"/>
                </a:solidFill>
                <a:effectLst/>
                <a:latin typeface="Public Sans Web"/>
              </a:rPr>
              <a:t>(11) “</a:t>
            </a:r>
            <a:r>
              <a:rPr lang="en-US" b="1" i="0" dirty="0">
                <a:solidFill>
                  <a:srgbClr val="1B1B1B"/>
                </a:solidFill>
                <a:effectLst/>
                <a:latin typeface="Public Sans Web"/>
              </a:rPr>
              <a:t>Exploitation</a:t>
            </a:r>
            <a:r>
              <a:rPr lang="en-US" b="0" i="0" dirty="0">
                <a:solidFill>
                  <a:srgbClr val="1B1B1B"/>
                </a:solidFill>
                <a:effectLst/>
                <a:latin typeface="Public Sans Web"/>
              </a:rPr>
              <a:t>” means an act of forcing, compelling, or exerting undue influence over a vulnerable adult causing the vulnerable adult to act in a way that is inconsistent with relevant past behavior, or causing the vulnerable adult to perform services for the benefit of another.</a:t>
            </a:r>
            <a:br>
              <a:rPr lang="en-US" b="0" i="0" dirty="0">
                <a:solidFill>
                  <a:srgbClr val="1B1B1B"/>
                </a:solidFill>
                <a:effectLst/>
                <a:latin typeface="Public Sans Web"/>
              </a:rPr>
            </a:br>
            <a:endParaRPr lang="en-US" dirty="0"/>
          </a:p>
          <a:p>
            <a:endParaRPr lang="en-US" dirty="0"/>
          </a:p>
        </p:txBody>
      </p:sp>
    </p:spTree>
    <p:extLst>
      <p:ext uri="{BB962C8B-B14F-4D97-AF65-F5344CB8AC3E}">
        <p14:creationId xmlns:p14="http://schemas.microsoft.com/office/powerpoint/2010/main" val="3950341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C846D1-0B4A-73AB-86ED-8819DE068B3E}"/>
              </a:ext>
            </a:extLst>
          </p:cNvPr>
          <p:cNvPicPr>
            <a:picLocks noChangeAspect="1"/>
          </p:cNvPicPr>
          <p:nvPr/>
        </p:nvPicPr>
        <p:blipFill>
          <a:blip r:embed="rId3"/>
          <a:stretch>
            <a:fillRect/>
          </a:stretch>
        </p:blipFill>
        <p:spPr>
          <a:xfrm>
            <a:off x="-56991" y="345724"/>
            <a:ext cx="6620799" cy="4248743"/>
          </a:xfrm>
          <a:prstGeom prst="rect">
            <a:avLst/>
          </a:prstGeom>
        </p:spPr>
      </p:pic>
      <p:pic>
        <p:nvPicPr>
          <p:cNvPr id="5" name="Picture 4">
            <a:extLst>
              <a:ext uri="{FF2B5EF4-FFF2-40B4-BE49-F238E27FC236}">
                <a16:creationId xmlns:a16="http://schemas.microsoft.com/office/drawing/2014/main" id="{15714C34-B427-9C7A-7A65-6AC2E6D98115}"/>
              </a:ext>
            </a:extLst>
          </p:cNvPr>
          <p:cNvPicPr>
            <a:picLocks noChangeAspect="1"/>
          </p:cNvPicPr>
          <p:nvPr/>
        </p:nvPicPr>
        <p:blipFill>
          <a:blip r:embed="rId4"/>
          <a:stretch>
            <a:fillRect/>
          </a:stretch>
        </p:blipFill>
        <p:spPr>
          <a:xfrm>
            <a:off x="5437904" y="3749640"/>
            <a:ext cx="6554115" cy="2762636"/>
          </a:xfrm>
          <a:prstGeom prst="rect">
            <a:avLst/>
          </a:prstGeom>
        </p:spPr>
      </p:pic>
    </p:spTree>
    <p:extLst>
      <p:ext uri="{BB962C8B-B14F-4D97-AF65-F5344CB8AC3E}">
        <p14:creationId xmlns:p14="http://schemas.microsoft.com/office/powerpoint/2010/main" val="5944663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0BF65-C84B-45C3-72CA-AFDA68851174}"/>
              </a:ext>
            </a:extLst>
          </p:cNvPr>
          <p:cNvSpPr>
            <a:spLocks noGrp="1"/>
          </p:cNvSpPr>
          <p:nvPr>
            <p:ph type="title"/>
          </p:nvPr>
        </p:nvSpPr>
        <p:spPr/>
        <p:txBody>
          <a:bodyPr/>
          <a:lstStyle/>
          <a:p>
            <a:r>
              <a:rPr lang="en-US" dirty="0"/>
              <a:t>Case Study</a:t>
            </a:r>
          </a:p>
        </p:txBody>
      </p:sp>
    </p:spTree>
    <p:extLst>
      <p:ext uri="{BB962C8B-B14F-4D97-AF65-F5344CB8AC3E}">
        <p14:creationId xmlns:p14="http://schemas.microsoft.com/office/powerpoint/2010/main" val="3449861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C74492-D66A-2BB9-70A8-0723CE31470C}"/>
              </a:ext>
            </a:extLst>
          </p:cNvPr>
          <p:cNvPicPr>
            <a:picLocks noChangeAspect="1"/>
          </p:cNvPicPr>
          <p:nvPr/>
        </p:nvPicPr>
        <p:blipFill>
          <a:blip r:embed="rId3"/>
          <a:stretch>
            <a:fillRect/>
          </a:stretch>
        </p:blipFill>
        <p:spPr>
          <a:xfrm>
            <a:off x="1" y="0"/>
            <a:ext cx="12192000" cy="6890480"/>
          </a:xfrm>
          <a:prstGeom prst="rect">
            <a:avLst/>
          </a:prstGeom>
        </p:spPr>
      </p:pic>
    </p:spTree>
    <p:extLst>
      <p:ext uri="{BB962C8B-B14F-4D97-AF65-F5344CB8AC3E}">
        <p14:creationId xmlns:p14="http://schemas.microsoft.com/office/powerpoint/2010/main" val="3835957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E52AC59-3F55-65C8-A9A2-ACA347106DAF}"/>
              </a:ext>
            </a:extLst>
          </p:cNvPr>
          <p:cNvPicPr>
            <a:picLocks noChangeAspect="1"/>
          </p:cNvPicPr>
          <p:nvPr/>
        </p:nvPicPr>
        <p:blipFill>
          <a:blip r:embed="rId3"/>
          <a:stretch>
            <a:fillRect/>
          </a:stretch>
        </p:blipFill>
        <p:spPr>
          <a:xfrm>
            <a:off x="182278" y="374892"/>
            <a:ext cx="8030696" cy="1476581"/>
          </a:xfrm>
          <a:prstGeom prst="rect">
            <a:avLst/>
          </a:prstGeom>
        </p:spPr>
      </p:pic>
      <p:pic>
        <p:nvPicPr>
          <p:cNvPr id="4" name="Picture 3">
            <a:extLst>
              <a:ext uri="{FF2B5EF4-FFF2-40B4-BE49-F238E27FC236}">
                <a16:creationId xmlns:a16="http://schemas.microsoft.com/office/drawing/2014/main" id="{AAE5D53A-866A-4F81-B74C-5EC2FE05F119}"/>
              </a:ext>
            </a:extLst>
          </p:cNvPr>
          <p:cNvPicPr>
            <a:picLocks noChangeAspect="1"/>
          </p:cNvPicPr>
          <p:nvPr/>
        </p:nvPicPr>
        <p:blipFill>
          <a:blip r:embed="rId4"/>
          <a:stretch>
            <a:fillRect/>
          </a:stretch>
        </p:blipFill>
        <p:spPr>
          <a:xfrm>
            <a:off x="72583" y="2460949"/>
            <a:ext cx="4344006" cy="3258005"/>
          </a:xfrm>
          <a:prstGeom prst="rect">
            <a:avLst/>
          </a:prstGeom>
        </p:spPr>
      </p:pic>
      <p:pic>
        <p:nvPicPr>
          <p:cNvPr id="12" name="Picture 11">
            <a:extLst>
              <a:ext uri="{FF2B5EF4-FFF2-40B4-BE49-F238E27FC236}">
                <a16:creationId xmlns:a16="http://schemas.microsoft.com/office/drawing/2014/main" id="{8036C64F-AC1B-CE99-E5D1-CFB0C9B3C3FE}"/>
              </a:ext>
            </a:extLst>
          </p:cNvPr>
          <p:cNvPicPr>
            <a:picLocks noChangeAspect="1"/>
          </p:cNvPicPr>
          <p:nvPr/>
        </p:nvPicPr>
        <p:blipFill>
          <a:blip r:embed="rId5"/>
          <a:stretch>
            <a:fillRect/>
          </a:stretch>
        </p:blipFill>
        <p:spPr>
          <a:xfrm>
            <a:off x="4240639" y="4284714"/>
            <a:ext cx="7878778" cy="2043716"/>
          </a:xfrm>
          <a:prstGeom prst="rect">
            <a:avLst/>
          </a:prstGeom>
        </p:spPr>
      </p:pic>
    </p:spTree>
    <p:extLst>
      <p:ext uri="{BB962C8B-B14F-4D97-AF65-F5344CB8AC3E}">
        <p14:creationId xmlns:p14="http://schemas.microsoft.com/office/powerpoint/2010/main" val="3727256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346ED-721D-85EE-2F1B-A31D0912DE29}"/>
              </a:ext>
            </a:extLst>
          </p:cNvPr>
          <p:cNvSpPr>
            <a:spLocks noGrp="1"/>
          </p:cNvSpPr>
          <p:nvPr>
            <p:ph type="title"/>
          </p:nvPr>
        </p:nvSpPr>
        <p:spPr/>
        <p:txBody>
          <a:bodyPr/>
          <a:lstStyle/>
          <a:p>
            <a:r>
              <a:rPr lang="en-US" sz="4000" dirty="0">
                <a:solidFill>
                  <a:srgbClr val="4E5665"/>
                </a:solidFill>
                <a:latin typeface="Playfair Display" panose="020F0502020204030204" pitchFamily="2" charset="0"/>
              </a:rPr>
              <a:t>Potential Signs of Financial Exploitation</a:t>
            </a:r>
            <a:endParaRPr lang="en-US" sz="4000" dirty="0"/>
          </a:p>
        </p:txBody>
      </p:sp>
      <p:sp>
        <p:nvSpPr>
          <p:cNvPr id="3" name="Content Placeholder 2">
            <a:extLst>
              <a:ext uri="{FF2B5EF4-FFF2-40B4-BE49-F238E27FC236}">
                <a16:creationId xmlns:a16="http://schemas.microsoft.com/office/drawing/2014/main" id="{DB097449-5B72-ADA0-3B2D-1CBC160D6B90}"/>
              </a:ext>
            </a:extLst>
          </p:cNvPr>
          <p:cNvSpPr>
            <a:spLocks noGrp="1"/>
          </p:cNvSpPr>
          <p:nvPr>
            <p:ph sz="quarter" idx="15"/>
          </p:nvPr>
        </p:nvSpPr>
        <p:spPr>
          <a:xfrm>
            <a:off x="594359" y="2337969"/>
            <a:ext cx="10164001" cy="3597470"/>
          </a:xfrm>
        </p:spPr>
        <p:txBody>
          <a:bodyPr/>
          <a:lstStyle/>
          <a:p>
            <a:pPr lvl="1"/>
            <a:r>
              <a:rPr lang="en-US" sz="1800" b="1" i="0" u="none" strike="noStrike" dirty="0">
                <a:solidFill>
                  <a:srgbClr val="505050"/>
                </a:solidFill>
                <a:effectLst/>
                <a:latin typeface="Arial" panose="020B0604020202020204" pitchFamily="34" charset="0"/>
              </a:rPr>
              <a:t>Unusual activity in a person’s bank accounts, including large, frequent or unexplained withdrawals.</a:t>
            </a:r>
          </a:p>
        </p:txBody>
      </p:sp>
      <p:sp>
        <p:nvSpPr>
          <p:cNvPr id="4" name="Content Placeholder 3">
            <a:extLst>
              <a:ext uri="{FF2B5EF4-FFF2-40B4-BE49-F238E27FC236}">
                <a16:creationId xmlns:a16="http://schemas.microsoft.com/office/drawing/2014/main" id="{41FC7B50-71A6-D8BE-C032-5EB4CF5706D5}"/>
              </a:ext>
            </a:extLst>
          </p:cNvPr>
          <p:cNvSpPr>
            <a:spLocks noGrp="1"/>
          </p:cNvSpPr>
          <p:nvPr>
            <p:ph sz="quarter" idx="16"/>
          </p:nvPr>
        </p:nvSpPr>
        <p:spPr/>
        <p:txBody>
          <a:bodyPr>
            <a:normAutofit/>
          </a:bodyPr>
          <a:lstStyle/>
          <a:p>
            <a:pPr marL="285750" indent="-285750">
              <a:buFont typeface="Arial" panose="020B0604020202020204" pitchFamily="34" charset="0"/>
              <a:buChar char="•"/>
            </a:pPr>
            <a:endParaRPr lang="en-US" sz="1800" b="1" i="0" u="none" strike="noStrike" dirty="0">
              <a:solidFill>
                <a:srgbClr val="505050"/>
              </a:solidFill>
              <a:effectLst/>
              <a:latin typeface="Arial" panose="020B0604020202020204" pitchFamily="34" charset="0"/>
            </a:endParaRPr>
          </a:p>
          <a:p>
            <a:pPr marL="285750" indent="-285750">
              <a:buFont typeface="Arial" panose="020B0604020202020204" pitchFamily="34" charset="0"/>
              <a:buChar char="•"/>
            </a:pPr>
            <a:endParaRPr lang="en-US" sz="1800" b="1" i="0" u="none" strike="noStrike" dirty="0">
              <a:solidFill>
                <a:srgbClr val="505050"/>
              </a:solidFill>
              <a:effectLst/>
              <a:latin typeface="Arial" panose="020B0604020202020204" pitchFamily="34" charset="0"/>
            </a:endParaRPr>
          </a:p>
        </p:txBody>
      </p:sp>
      <p:pic>
        <p:nvPicPr>
          <p:cNvPr id="12" name="Picture 11">
            <a:extLst>
              <a:ext uri="{FF2B5EF4-FFF2-40B4-BE49-F238E27FC236}">
                <a16:creationId xmlns:a16="http://schemas.microsoft.com/office/drawing/2014/main" id="{5211A00B-F148-1535-294D-C9FF3569F813}"/>
              </a:ext>
            </a:extLst>
          </p:cNvPr>
          <p:cNvPicPr>
            <a:picLocks noChangeAspect="1"/>
          </p:cNvPicPr>
          <p:nvPr/>
        </p:nvPicPr>
        <p:blipFill>
          <a:blip r:embed="rId3"/>
          <a:stretch>
            <a:fillRect/>
          </a:stretch>
        </p:blipFill>
        <p:spPr>
          <a:xfrm>
            <a:off x="2570272" y="3044611"/>
            <a:ext cx="7273717" cy="3167346"/>
          </a:xfrm>
          <a:prstGeom prst="rect">
            <a:avLst/>
          </a:prstGeom>
        </p:spPr>
      </p:pic>
    </p:spTree>
    <p:extLst>
      <p:ext uri="{BB962C8B-B14F-4D97-AF65-F5344CB8AC3E}">
        <p14:creationId xmlns:p14="http://schemas.microsoft.com/office/powerpoint/2010/main" val="3221148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346ED-721D-85EE-2F1B-A31D0912DE29}"/>
              </a:ext>
            </a:extLst>
          </p:cNvPr>
          <p:cNvSpPr>
            <a:spLocks noGrp="1"/>
          </p:cNvSpPr>
          <p:nvPr>
            <p:ph type="title"/>
          </p:nvPr>
        </p:nvSpPr>
        <p:spPr/>
        <p:txBody>
          <a:bodyPr/>
          <a:lstStyle/>
          <a:p>
            <a:r>
              <a:rPr lang="en-US" sz="4000" dirty="0">
                <a:solidFill>
                  <a:srgbClr val="4E5665"/>
                </a:solidFill>
                <a:latin typeface="Playfair Display" panose="020F0502020204030204" pitchFamily="2" charset="0"/>
              </a:rPr>
              <a:t>Potential Signs of Financial Exploitation</a:t>
            </a:r>
            <a:endParaRPr lang="en-US" sz="4000" dirty="0"/>
          </a:p>
        </p:txBody>
      </p:sp>
      <p:sp>
        <p:nvSpPr>
          <p:cNvPr id="3" name="Content Placeholder 2">
            <a:extLst>
              <a:ext uri="{FF2B5EF4-FFF2-40B4-BE49-F238E27FC236}">
                <a16:creationId xmlns:a16="http://schemas.microsoft.com/office/drawing/2014/main" id="{DB097449-5B72-ADA0-3B2D-1CBC160D6B90}"/>
              </a:ext>
            </a:extLst>
          </p:cNvPr>
          <p:cNvSpPr>
            <a:spLocks noGrp="1"/>
          </p:cNvSpPr>
          <p:nvPr>
            <p:ph sz="quarter" idx="15"/>
          </p:nvPr>
        </p:nvSpPr>
        <p:spPr>
          <a:xfrm>
            <a:off x="594360" y="2676525"/>
            <a:ext cx="9778365" cy="3597470"/>
          </a:xfrm>
        </p:spPr>
        <p:txBody>
          <a:bodyPr/>
          <a:lstStyle/>
          <a:p>
            <a:pPr lvl="1"/>
            <a:r>
              <a:rPr lang="en-US" sz="2000" b="1" i="0" u="none" strike="noStrike" dirty="0">
                <a:solidFill>
                  <a:srgbClr val="505050"/>
                </a:solidFill>
                <a:effectLst/>
                <a:latin typeface="Arial" panose="020B0604020202020204" pitchFamily="34" charset="0"/>
              </a:rPr>
              <a:t>Suspicious signatures on checks, or outright forgery.</a:t>
            </a:r>
          </a:p>
          <a:p>
            <a:pPr lvl="1"/>
            <a:endParaRPr lang="en-US" dirty="0"/>
          </a:p>
        </p:txBody>
      </p:sp>
      <p:pic>
        <p:nvPicPr>
          <p:cNvPr id="6" name="Picture 5">
            <a:extLst>
              <a:ext uri="{FF2B5EF4-FFF2-40B4-BE49-F238E27FC236}">
                <a16:creationId xmlns:a16="http://schemas.microsoft.com/office/drawing/2014/main" id="{22CAC04A-8705-7EC5-860C-A52FD4118F17}"/>
              </a:ext>
            </a:extLst>
          </p:cNvPr>
          <p:cNvPicPr>
            <a:picLocks noChangeAspect="1"/>
          </p:cNvPicPr>
          <p:nvPr/>
        </p:nvPicPr>
        <p:blipFill>
          <a:blip r:embed="rId3"/>
          <a:stretch>
            <a:fillRect/>
          </a:stretch>
        </p:blipFill>
        <p:spPr>
          <a:xfrm>
            <a:off x="1951951" y="3054154"/>
            <a:ext cx="7529979" cy="2962980"/>
          </a:xfrm>
          <a:prstGeom prst="rect">
            <a:avLst/>
          </a:prstGeom>
        </p:spPr>
      </p:pic>
    </p:spTree>
    <p:extLst>
      <p:ext uri="{BB962C8B-B14F-4D97-AF65-F5344CB8AC3E}">
        <p14:creationId xmlns:p14="http://schemas.microsoft.com/office/powerpoint/2010/main" val="1801401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346ED-721D-85EE-2F1B-A31D0912DE29}"/>
              </a:ext>
            </a:extLst>
          </p:cNvPr>
          <p:cNvSpPr>
            <a:spLocks noGrp="1"/>
          </p:cNvSpPr>
          <p:nvPr>
            <p:ph type="title"/>
          </p:nvPr>
        </p:nvSpPr>
        <p:spPr/>
        <p:txBody>
          <a:bodyPr/>
          <a:lstStyle/>
          <a:p>
            <a:r>
              <a:rPr lang="en-US" sz="4000" dirty="0">
                <a:solidFill>
                  <a:srgbClr val="4E5665"/>
                </a:solidFill>
                <a:latin typeface="Playfair Display" panose="020F0502020204030204" pitchFamily="2" charset="0"/>
              </a:rPr>
              <a:t>Potential Signs of Financial Exploitation</a:t>
            </a:r>
            <a:endParaRPr lang="en-US" sz="4000" dirty="0"/>
          </a:p>
        </p:txBody>
      </p:sp>
      <p:sp>
        <p:nvSpPr>
          <p:cNvPr id="4" name="Content Placeholder 3">
            <a:extLst>
              <a:ext uri="{FF2B5EF4-FFF2-40B4-BE49-F238E27FC236}">
                <a16:creationId xmlns:a16="http://schemas.microsoft.com/office/drawing/2014/main" id="{41FC7B50-71A6-D8BE-C032-5EB4CF5706D5}"/>
              </a:ext>
            </a:extLst>
          </p:cNvPr>
          <p:cNvSpPr>
            <a:spLocks noGrp="1"/>
          </p:cNvSpPr>
          <p:nvPr>
            <p:ph sz="quarter" idx="16"/>
          </p:nvPr>
        </p:nvSpPr>
        <p:spPr>
          <a:xfrm>
            <a:off x="1262270" y="2557256"/>
            <a:ext cx="9065729" cy="646331"/>
          </a:xfrm>
        </p:spPr>
        <p:txBody>
          <a:bodyPr>
            <a:normAutofit/>
          </a:bodyPr>
          <a:lstStyle/>
          <a:p>
            <a:pPr marL="285750" indent="-285750">
              <a:buFont typeface="Arial" panose="020B0604020202020204" pitchFamily="34" charset="0"/>
              <a:buChar char="•"/>
            </a:pPr>
            <a:r>
              <a:rPr lang="en-US" sz="1800" b="1" i="0" u="none" strike="noStrike" dirty="0">
                <a:solidFill>
                  <a:srgbClr val="505050"/>
                </a:solidFill>
                <a:effectLst/>
                <a:latin typeface="Arial" panose="020B0604020202020204" pitchFamily="34" charset="0"/>
              </a:rPr>
              <a:t>Uncharacteristic attempts to wire large sums of money.</a:t>
            </a:r>
          </a:p>
          <a:p>
            <a:pPr marL="285750" indent="-285750">
              <a:buFont typeface="Arial" panose="020B0604020202020204" pitchFamily="34" charset="0"/>
              <a:buChar char="•"/>
            </a:pPr>
            <a:endParaRPr lang="en-US" sz="1800" b="1" i="0" u="none" strike="noStrike" dirty="0">
              <a:solidFill>
                <a:srgbClr val="505050"/>
              </a:solidFill>
              <a:effectLst/>
              <a:latin typeface="Arial" panose="020B0604020202020204" pitchFamily="34" charset="0"/>
            </a:endParaRPr>
          </a:p>
          <a:p>
            <a:pPr marL="285750" indent="-285750">
              <a:buFont typeface="Arial" panose="020B0604020202020204" pitchFamily="34" charset="0"/>
              <a:buChar char="•"/>
            </a:pPr>
            <a:endParaRPr lang="en-US" sz="1800" b="1" i="0" u="none" strike="noStrike" dirty="0">
              <a:solidFill>
                <a:srgbClr val="505050"/>
              </a:solidFill>
              <a:effectLst/>
              <a:latin typeface="Arial" panose="020B0604020202020204" pitchFamily="34" charset="0"/>
            </a:endParaRPr>
          </a:p>
        </p:txBody>
      </p:sp>
      <p:pic>
        <p:nvPicPr>
          <p:cNvPr id="6" name="Picture 5">
            <a:extLst>
              <a:ext uri="{FF2B5EF4-FFF2-40B4-BE49-F238E27FC236}">
                <a16:creationId xmlns:a16="http://schemas.microsoft.com/office/drawing/2014/main" id="{19307AD1-5F54-5125-823E-B0EC1CA150A1}"/>
              </a:ext>
            </a:extLst>
          </p:cNvPr>
          <p:cNvPicPr>
            <a:picLocks noChangeAspect="1"/>
          </p:cNvPicPr>
          <p:nvPr/>
        </p:nvPicPr>
        <p:blipFill>
          <a:blip r:embed="rId3"/>
          <a:stretch>
            <a:fillRect/>
          </a:stretch>
        </p:blipFill>
        <p:spPr>
          <a:xfrm>
            <a:off x="1215023" y="3077412"/>
            <a:ext cx="8399472" cy="3344995"/>
          </a:xfrm>
          <a:prstGeom prst="rect">
            <a:avLst/>
          </a:prstGeom>
        </p:spPr>
      </p:pic>
    </p:spTree>
    <p:extLst>
      <p:ext uri="{BB962C8B-B14F-4D97-AF65-F5344CB8AC3E}">
        <p14:creationId xmlns:p14="http://schemas.microsoft.com/office/powerpoint/2010/main" val="23140565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346ED-721D-85EE-2F1B-A31D0912DE29}"/>
              </a:ext>
            </a:extLst>
          </p:cNvPr>
          <p:cNvSpPr>
            <a:spLocks noGrp="1"/>
          </p:cNvSpPr>
          <p:nvPr>
            <p:ph type="title"/>
          </p:nvPr>
        </p:nvSpPr>
        <p:spPr/>
        <p:txBody>
          <a:bodyPr/>
          <a:lstStyle/>
          <a:p>
            <a:r>
              <a:rPr lang="en-US" sz="4000" dirty="0">
                <a:solidFill>
                  <a:srgbClr val="4E5665"/>
                </a:solidFill>
                <a:latin typeface="Playfair Display" panose="020F0502020204030204" pitchFamily="2" charset="0"/>
              </a:rPr>
              <a:t>Potential Signs of Financial Exploitation</a:t>
            </a:r>
            <a:endParaRPr lang="en-US" sz="4000" dirty="0"/>
          </a:p>
        </p:txBody>
      </p:sp>
      <p:sp>
        <p:nvSpPr>
          <p:cNvPr id="4" name="Content Placeholder 3">
            <a:extLst>
              <a:ext uri="{FF2B5EF4-FFF2-40B4-BE49-F238E27FC236}">
                <a16:creationId xmlns:a16="http://schemas.microsoft.com/office/drawing/2014/main" id="{41FC7B50-71A6-D8BE-C032-5EB4CF5706D5}"/>
              </a:ext>
            </a:extLst>
          </p:cNvPr>
          <p:cNvSpPr>
            <a:spLocks noGrp="1"/>
          </p:cNvSpPr>
          <p:nvPr>
            <p:ph sz="quarter" idx="16"/>
          </p:nvPr>
        </p:nvSpPr>
        <p:spPr>
          <a:xfrm>
            <a:off x="594360" y="2646708"/>
            <a:ext cx="9389497" cy="3888270"/>
          </a:xfrm>
        </p:spPr>
        <p:txBody>
          <a:bodyPr>
            <a:normAutofit/>
          </a:bodyPr>
          <a:lstStyle/>
          <a:p>
            <a:pPr marL="285750" indent="-285750">
              <a:buFont typeface="Arial" panose="020B0604020202020204" pitchFamily="34" charset="0"/>
              <a:buChar char="•"/>
            </a:pPr>
            <a:r>
              <a:rPr lang="en-US" sz="1800" b="1" i="0" u="none" strike="noStrike" dirty="0">
                <a:solidFill>
                  <a:srgbClr val="505050"/>
                </a:solidFill>
                <a:effectLst/>
                <a:latin typeface="Arial" panose="020B0604020202020204" pitchFamily="34" charset="0"/>
              </a:rPr>
              <a:t>New “best friends” accompanying an older person to the bank.</a:t>
            </a:r>
          </a:p>
          <a:p>
            <a:pPr marL="285750" indent="-285750">
              <a:buFont typeface="Arial" panose="020B0604020202020204" pitchFamily="34" charset="0"/>
              <a:buChar char="•"/>
            </a:pPr>
            <a:r>
              <a:rPr lang="en-US" sz="1800" b="1" dirty="0">
                <a:solidFill>
                  <a:srgbClr val="505050"/>
                </a:solidFill>
                <a:latin typeface="Arial" panose="020B0604020202020204" pitchFamily="34" charset="0"/>
              </a:rPr>
              <a:t>New powers of attorney the older person does not understand.</a:t>
            </a:r>
          </a:p>
          <a:p>
            <a:pPr marL="285750" indent="-285750">
              <a:buFont typeface="Arial" panose="020B0604020202020204" pitchFamily="34" charset="0"/>
              <a:buChar char="•"/>
            </a:pPr>
            <a:r>
              <a:rPr lang="en-US" sz="1800" b="1" dirty="0">
                <a:solidFill>
                  <a:srgbClr val="505050"/>
                </a:solidFill>
                <a:latin typeface="Arial" panose="020B0604020202020204" pitchFamily="34" charset="0"/>
              </a:rPr>
              <a:t>A caretaker, relative or friend who suddenly begins conducting financial transactions on behalf of an older person without proper documentation.</a:t>
            </a:r>
          </a:p>
          <a:p>
            <a:pPr marL="285750" indent="-285750">
              <a:buFont typeface="Arial" panose="020B0604020202020204" pitchFamily="34" charset="0"/>
              <a:buChar char="•"/>
            </a:pPr>
            <a:endParaRPr lang="en-US" sz="1800" b="1" i="0" u="none" strike="noStrike" dirty="0">
              <a:solidFill>
                <a:srgbClr val="505050"/>
              </a:solidFill>
              <a:effectLst/>
              <a:latin typeface="Arial" panose="020B0604020202020204" pitchFamily="34" charset="0"/>
            </a:endParaRPr>
          </a:p>
          <a:p>
            <a:pPr marL="285750" indent="-285750">
              <a:buFont typeface="Arial" panose="020B0604020202020204" pitchFamily="34" charset="0"/>
              <a:buChar char="•"/>
            </a:pPr>
            <a:endParaRPr lang="en-US" sz="1800" b="1" i="0" u="none" strike="noStrike" dirty="0">
              <a:solidFill>
                <a:srgbClr val="505050"/>
              </a:solidFill>
              <a:effectLst/>
              <a:latin typeface="Arial" panose="020B0604020202020204" pitchFamily="34" charset="0"/>
            </a:endParaRPr>
          </a:p>
          <a:p>
            <a:pPr marL="285750" indent="-285750">
              <a:buFont typeface="Arial" panose="020B0604020202020204" pitchFamily="34" charset="0"/>
              <a:buChar char="•"/>
            </a:pPr>
            <a:endParaRPr lang="en-US" sz="1800" b="1" i="0" u="none" strike="noStrike" dirty="0">
              <a:solidFill>
                <a:srgbClr val="505050"/>
              </a:solidFill>
              <a:effectLst/>
              <a:latin typeface="Arial" panose="020B0604020202020204" pitchFamily="34" charset="0"/>
            </a:endParaRPr>
          </a:p>
          <a:p>
            <a:pPr marL="285750" indent="-285750">
              <a:buFont typeface="Arial" panose="020B0604020202020204" pitchFamily="34" charset="0"/>
              <a:buChar char="•"/>
            </a:pPr>
            <a:endParaRPr lang="en-US" sz="1800" b="1" i="0" u="none" strike="noStrike" dirty="0">
              <a:solidFill>
                <a:srgbClr val="505050"/>
              </a:solidFill>
              <a:effectLst/>
              <a:latin typeface="Arial" panose="020B0604020202020204" pitchFamily="34" charset="0"/>
            </a:endParaRPr>
          </a:p>
        </p:txBody>
      </p:sp>
    </p:spTree>
    <p:extLst>
      <p:ext uri="{BB962C8B-B14F-4D97-AF65-F5344CB8AC3E}">
        <p14:creationId xmlns:p14="http://schemas.microsoft.com/office/powerpoint/2010/main" val="25774969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B29A6CA-9C86-D363-06E9-A139B7DC4648}"/>
              </a:ext>
            </a:extLst>
          </p:cNvPr>
          <p:cNvPicPr>
            <a:picLocks noChangeAspect="1"/>
          </p:cNvPicPr>
          <p:nvPr/>
        </p:nvPicPr>
        <p:blipFill>
          <a:blip r:embed="rId2"/>
          <a:stretch>
            <a:fillRect/>
          </a:stretch>
        </p:blipFill>
        <p:spPr>
          <a:xfrm>
            <a:off x="575721" y="3360994"/>
            <a:ext cx="9526329" cy="2810267"/>
          </a:xfrm>
          <a:prstGeom prst="rect">
            <a:avLst/>
          </a:prstGeom>
        </p:spPr>
      </p:pic>
      <p:pic>
        <p:nvPicPr>
          <p:cNvPr id="6" name="Picture 5">
            <a:extLst>
              <a:ext uri="{FF2B5EF4-FFF2-40B4-BE49-F238E27FC236}">
                <a16:creationId xmlns:a16="http://schemas.microsoft.com/office/drawing/2014/main" id="{00EE6C1B-A6AE-CB09-72E3-F623B6133C51}"/>
              </a:ext>
            </a:extLst>
          </p:cNvPr>
          <p:cNvPicPr>
            <a:picLocks noChangeAspect="1"/>
          </p:cNvPicPr>
          <p:nvPr/>
        </p:nvPicPr>
        <p:blipFill>
          <a:blip r:embed="rId3"/>
          <a:stretch>
            <a:fillRect/>
          </a:stretch>
        </p:blipFill>
        <p:spPr>
          <a:xfrm>
            <a:off x="420425" y="125808"/>
            <a:ext cx="9497750" cy="2829320"/>
          </a:xfrm>
          <a:prstGeom prst="rect">
            <a:avLst/>
          </a:prstGeom>
        </p:spPr>
      </p:pic>
    </p:spTree>
    <p:extLst>
      <p:ext uri="{BB962C8B-B14F-4D97-AF65-F5344CB8AC3E}">
        <p14:creationId xmlns:p14="http://schemas.microsoft.com/office/powerpoint/2010/main" val="682174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346ED-721D-85EE-2F1B-A31D0912DE29}"/>
              </a:ext>
            </a:extLst>
          </p:cNvPr>
          <p:cNvSpPr>
            <a:spLocks noGrp="1"/>
          </p:cNvSpPr>
          <p:nvPr>
            <p:ph type="title"/>
          </p:nvPr>
        </p:nvSpPr>
        <p:spPr/>
        <p:txBody>
          <a:bodyPr/>
          <a:lstStyle/>
          <a:p>
            <a:r>
              <a:rPr lang="en-US" sz="4000" dirty="0">
                <a:solidFill>
                  <a:srgbClr val="4E5665"/>
                </a:solidFill>
                <a:latin typeface="Playfair Display" panose="020F0502020204030204" pitchFamily="2" charset="0"/>
              </a:rPr>
              <a:t>Potential Signs of Financial Exploitation</a:t>
            </a:r>
            <a:endParaRPr lang="en-US" sz="4000" dirty="0"/>
          </a:p>
        </p:txBody>
      </p:sp>
      <p:sp>
        <p:nvSpPr>
          <p:cNvPr id="4" name="Content Placeholder 3">
            <a:extLst>
              <a:ext uri="{FF2B5EF4-FFF2-40B4-BE49-F238E27FC236}">
                <a16:creationId xmlns:a16="http://schemas.microsoft.com/office/drawing/2014/main" id="{41FC7B50-71A6-D8BE-C032-5EB4CF5706D5}"/>
              </a:ext>
            </a:extLst>
          </p:cNvPr>
          <p:cNvSpPr>
            <a:spLocks noGrp="1"/>
          </p:cNvSpPr>
          <p:nvPr>
            <p:ph sz="quarter" idx="16"/>
          </p:nvPr>
        </p:nvSpPr>
        <p:spPr>
          <a:xfrm>
            <a:off x="785191" y="2646708"/>
            <a:ext cx="10651021" cy="817079"/>
          </a:xfrm>
        </p:spPr>
        <p:txBody>
          <a:bodyPr>
            <a:normAutofit/>
          </a:bodyPr>
          <a:lstStyle/>
          <a:p>
            <a:pPr marL="285750" indent="-285750">
              <a:buFont typeface="Arial" panose="020B0604020202020204" pitchFamily="34" charset="0"/>
              <a:buChar char="•"/>
            </a:pPr>
            <a:r>
              <a:rPr lang="en-US" sz="1800" b="1" i="0" u="none" strike="noStrike" dirty="0">
                <a:solidFill>
                  <a:srgbClr val="505050"/>
                </a:solidFill>
                <a:effectLst/>
                <a:latin typeface="Arial" panose="020B0604020202020204" pitchFamily="34" charset="0"/>
              </a:rPr>
              <a:t>Withdrawals from bank accounts or transfers between accounts the customer cannot explain.</a:t>
            </a:r>
          </a:p>
          <a:p>
            <a:pPr marL="285750" indent="-285750">
              <a:buFont typeface="Arial" panose="020B0604020202020204" pitchFamily="34" charset="0"/>
              <a:buChar char="•"/>
            </a:pPr>
            <a:endParaRPr lang="en-US" sz="1800" b="1" i="0" u="none" strike="noStrike" dirty="0">
              <a:solidFill>
                <a:srgbClr val="505050"/>
              </a:solidFill>
              <a:effectLst/>
              <a:latin typeface="Arial" panose="020B0604020202020204" pitchFamily="34" charset="0"/>
            </a:endParaRPr>
          </a:p>
          <a:p>
            <a:pPr marL="285750" indent="-285750">
              <a:buFont typeface="Arial" panose="020B0604020202020204" pitchFamily="34" charset="0"/>
              <a:buChar char="•"/>
            </a:pPr>
            <a:endParaRPr lang="en-US" sz="1800" b="1" i="0" u="none" strike="noStrike" dirty="0">
              <a:solidFill>
                <a:srgbClr val="505050"/>
              </a:solidFill>
              <a:effectLst/>
              <a:latin typeface="Arial" panose="020B0604020202020204" pitchFamily="34" charset="0"/>
            </a:endParaRPr>
          </a:p>
        </p:txBody>
      </p:sp>
      <p:pic>
        <p:nvPicPr>
          <p:cNvPr id="8" name="Picture 7">
            <a:extLst>
              <a:ext uri="{FF2B5EF4-FFF2-40B4-BE49-F238E27FC236}">
                <a16:creationId xmlns:a16="http://schemas.microsoft.com/office/drawing/2014/main" id="{3399CA54-6231-4813-F4FF-C81C3CDD0692}"/>
              </a:ext>
            </a:extLst>
          </p:cNvPr>
          <p:cNvPicPr>
            <a:picLocks noChangeAspect="1"/>
          </p:cNvPicPr>
          <p:nvPr/>
        </p:nvPicPr>
        <p:blipFill>
          <a:blip r:embed="rId3"/>
          <a:stretch>
            <a:fillRect/>
          </a:stretch>
        </p:blipFill>
        <p:spPr>
          <a:xfrm>
            <a:off x="1190352" y="3669889"/>
            <a:ext cx="9840698" cy="1476581"/>
          </a:xfrm>
          <a:prstGeom prst="rect">
            <a:avLst/>
          </a:prstGeom>
        </p:spPr>
      </p:pic>
    </p:spTree>
    <p:extLst>
      <p:ext uri="{BB962C8B-B14F-4D97-AF65-F5344CB8AC3E}">
        <p14:creationId xmlns:p14="http://schemas.microsoft.com/office/powerpoint/2010/main" val="4276546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E898440-DDAE-9DE8-3CAA-58593D28F097}"/>
              </a:ext>
              <a:ext uri="{C183D7F6-B498-43B3-948B-1728B52AA6E4}">
                <adec:decorative xmlns:adec="http://schemas.microsoft.com/office/drawing/2017/decorative" val="1"/>
              </a:ext>
            </a:extLst>
          </p:cNvPr>
          <p:cNvGrpSpPr/>
          <p:nvPr/>
        </p:nvGrpSpPr>
        <p:grpSpPr>
          <a:xfrm>
            <a:off x="6362700" y="0"/>
            <a:ext cx="5829298" cy="3235602"/>
            <a:chOff x="5612972" y="1"/>
            <a:chExt cx="6615961" cy="3672246"/>
          </a:xfrm>
        </p:grpSpPr>
        <p:sp>
          <p:nvSpPr>
            <p:cNvPr id="8" name="AutoShape 24">
              <a:extLst>
                <a:ext uri="{FF2B5EF4-FFF2-40B4-BE49-F238E27FC236}">
                  <a16:creationId xmlns:a16="http://schemas.microsoft.com/office/drawing/2014/main" id="{D868337A-39A6-E53D-C816-464B1A35DBA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7">
              <a:extLst>
                <a:ext uri="{FF2B5EF4-FFF2-40B4-BE49-F238E27FC236}">
                  <a16:creationId xmlns:a16="http://schemas.microsoft.com/office/drawing/2014/main" id="{4BA4386C-DD67-4164-22EF-11F057222DD3}"/>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8">
              <a:extLst>
                <a:ext uri="{FF2B5EF4-FFF2-40B4-BE49-F238E27FC236}">
                  <a16:creationId xmlns:a16="http://schemas.microsoft.com/office/drawing/2014/main" id="{082B1A7C-257B-DF02-9ECE-3F9B7807999E}"/>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9">
              <a:extLst>
                <a:ext uri="{FF2B5EF4-FFF2-40B4-BE49-F238E27FC236}">
                  <a16:creationId xmlns:a16="http://schemas.microsoft.com/office/drawing/2014/main" id="{582B3087-A446-A314-B4C1-B4F39D8C6AB2}"/>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2" name="Freeform 10">
              <a:extLst>
                <a:ext uri="{FF2B5EF4-FFF2-40B4-BE49-F238E27FC236}">
                  <a16:creationId xmlns:a16="http://schemas.microsoft.com/office/drawing/2014/main" id="{CFE96690-B4DE-BB65-6188-FF8B3AA849C3}"/>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 name="Text Placeholder 2">
            <a:extLst>
              <a:ext uri="{FF2B5EF4-FFF2-40B4-BE49-F238E27FC236}">
                <a16:creationId xmlns:a16="http://schemas.microsoft.com/office/drawing/2014/main" id="{3B8EBC2C-6DD7-5003-38EB-40753046FE8C}"/>
              </a:ext>
            </a:extLst>
          </p:cNvPr>
          <p:cNvSpPr>
            <a:spLocks noGrp="1"/>
          </p:cNvSpPr>
          <p:nvPr>
            <p:ph sz="quarter" idx="13"/>
          </p:nvPr>
        </p:nvSpPr>
        <p:spPr>
          <a:xfrm>
            <a:off x="140679" y="-47760"/>
            <a:ext cx="7511871" cy="3223057"/>
          </a:xfrm>
        </p:spPr>
        <p:txBody>
          <a:bodyPr tIns="457200">
            <a:normAutofit/>
          </a:bodyPr>
          <a:lstStyle/>
          <a:p>
            <a:pPr marL="0" indent="0" algn="l">
              <a:buNone/>
            </a:pPr>
            <a:r>
              <a:rPr lang="en-US" b="0" i="0" dirty="0">
                <a:solidFill>
                  <a:srgbClr val="1B1B1B"/>
                </a:solidFill>
                <a:effectLst/>
                <a:latin typeface="Public Sans Web"/>
              </a:rPr>
              <a:t>31 Del. C. § 3902(12) (2022):</a:t>
            </a:r>
          </a:p>
          <a:p>
            <a:pPr marL="0" indent="0" algn="l">
              <a:buNone/>
            </a:pPr>
            <a:r>
              <a:rPr lang="en-US" b="0" i="0" dirty="0">
                <a:solidFill>
                  <a:srgbClr val="1B1B1B"/>
                </a:solidFill>
                <a:effectLst/>
                <a:latin typeface="Public Sans Web"/>
              </a:rPr>
              <a:t>(12) “</a:t>
            </a:r>
            <a:r>
              <a:rPr lang="en-US" b="1" i="0" dirty="0">
                <a:solidFill>
                  <a:srgbClr val="1B1B1B"/>
                </a:solidFill>
                <a:effectLst/>
                <a:latin typeface="Public Sans Web"/>
              </a:rPr>
              <a:t>Financial exploitation</a:t>
            </a:r>
            <a:r>
              <a:rPr lang="en-US" b="0" i="0" dirty="0">
                <a:solidFill>
                  <a:srgbClr val="1B1B1B"/>
                </a:solidFill>
                <a:effectLst/>
                <a:latin typeface="Public Sans Web"/>
              </a:rPr>
              <a:t>” means the illegal or improper use, control over, or withholding of the property, income, resources, or trust funds of the elderly person or the vulnerable adult by any person or entity for any person's or entity's profit or advantage other than for the elder person or the vulnerable adult's profit or advantage. “Financial exploitation” includes, but is not limited to:</a:t>
            </a:r>
          </a:p>
        </p:txBody>
      </p:sp>
      <p:sp>
        <p:nvSpPr>
          <p:cNvPr id="4" name="TextBox 3">
            <a:extLst>
              <a:ext uri="{FF2B5EF4-FFF2-40B4-BE49-F238E27FC236}">
                <a16:creationId xmlns:a16="http://schemas.microsoft.com/office/drawing/2014/main" id="{053F93D7-FD1E-0DB6-989C-30B9F4853033}"/>
              </a:ext>
            </a:extLst>
          </p:cNvPr>
          <p:cNvSpPr txBox="1"/>
          <p:nvPr/>
        </p:nvSpPr>
        <p:spPr>
          <a:xfrm>
            <a:off x="95050" y="3069347"/>
            <a:ext cx="11913588" cy="4062651"/>
          </a:xfrm>
          <a:prstGeom prst="rect">
            <a:avLst/>
          </a:prstGeom>
          <a:noFill/>
        </p:spPr>
        <p:txBody>
          <a:bodyPr wrap="square" rtlCol="0">
            <a:spAutoFit/>
          </a:bodyPr>
          <a:lstStyle/>
          <a:p>
            <a:r>
              <a:rPr lang="en-US" sz="2000" i="0" dirty="0">
                <a:solidFill>
                  <a:srgbClr val="1B1B1B"/>
                </a:solidFill>
                <a:effectLst/>
                <a:latin typeface="Public Sans Web"/>
              </a:rPr>
              <a:t>a. </a:t>
            </a:r>
            <a:r>
              <a:rPr lang="en-US" sz="2000" b="0" i="0" dirty="0">
                <a:solidFill>
                  <a:srgbClr val="1B1B1B"/>
                </a:solidFill>
                <a:effectLst/>
                <a:latin typeface="Public Sans Web"/>
              </a:rPr>
              <a:t>The use of deception, intimidation, or undue influence by a person or entity in a position of trust and confidence with an elderly person or a vulnerable adult to obtain or use the property, income, resources, or trust funds of the elderly person or the vulnerable adult for the benefit of a person or entity other than the elderly person or the vulnerable adult;</a:t>
            </a:r>
            <a:br>
              <a:rPr lang="en-US" sz="2000" b="0" i="0" dirty="0">
                <a:solidFill>
                  <a:srgbClr val="1B1B1B"/>
                </a:solidFill>
                <a:effectLst/>
                <a:latin typeface="Public Sans Web"/>
              </a:rPr>
            </a:br>
            <a:r>
              <a:rPr lang="en-US" sz="2000" i="0" dirty="0">
                <a:solidFill>
                  <a:srgbClr val="1B1B1B"/>
                </a:solidFill>
                <a:effectLst/>
                <a:latin typeface="Public Sans Web"/>
              </a:rPr>
              <a:t>b. </a:t>
            </a:r>
            <a:r>
              <a:rPr lang="en-US" sz="2000" b="0" i="0" dirty="0">
                <a:solidFill>
                  <a:srgbClr val="1B1B1B"/>
                </a:solidFill>
                <a:effectLst/>
                <a:latin typeface="Public Sans Web"/>
              </a:rPr>
              <a:t>The breach of a fiduciary duty, including, but not limited to, the misuse of a power of attorney, trust, or a guardianship appointment, that results in the unauthorized appropriation, sale, or transfer of the property, income, resources, or trust funds of the elderly person or the vulnerable adult for the benefit of a person or entity other than the elderly person or the vulnerable adult; and</a:t>
            </a:r>
            <a:br>
              <a:rPr lang="en-US" sz="2000" b="0" i="0" dirty="0">
                <a:solidFill>
                  <a:srgbClr val="1B1B1B"/>
                </a:solidFill>
                <a:effectLst/>
                <a:latin typeface="Public Sans Web"/>
              </a:rPr>
            </a:br>
            <a:r>
              <a:rPr lang="en-US" sz="2000" i="0" dirty="0">
                <a:solidFill>
                  <a:srgbClr val="1B1B1B"/>
                </a:solidFill>
                <a:effectLst/>
                <a:latin typeface="Public Sans Web"/>
              </a:rPr>
              <a:t>c. </a:t>
            </a:r>
            <a:r>
              <a:rPr lang="en-US" sz="2000" b="0" i="0" dirty="0">
                <a:solidFill>
                  <a:srgbClr val="1B1B1B"/>
                </a:solidFill>
                <a:effectLst/>
                <a:latin typeface="Public Sans Web"/>
              </a:rPr>
              <a:t>Obtaining or using an elderly person or a vulnerable adult's property, income, resources, or trust funds without lawful authority, by a person or entity who knows or clearly should know that the elderly person or the vulnerable adult lacks the capacity to consent to the release or use of his or her property, income, resources, or trust funds.</a:t>
            </a:r>
          </a:p>
          <a:p>
            <a:endParaRPr lang="en-US" dirty="0"/>
          </a:p>
        </p:txBody>
      </p:sp>
    </p:spTree>
    <p:extLst>
      <p:ext uri="{BB962C8B-B14F-4D97-AF65-F5344CB8AC3E}">
        <p14:creationId xmlns:p14="http://schemas.microsoft.com/office/powerpoint/2010/main" val="35267276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346ED-721D-85EE-2F1B-A31D0912DE29}"/>
              </a:ext>
            </a:extLst>
          </p:cNvPr>
          <p:cNvSpPr>
            <a:spLocks noGrp="1"/>
          </p:cNvSpPr>
          <p:nvPr>
            <p:ph type="title"/>
          </p:nvPr>
        </p:nvSpPr>
        <p:spPr/>
        <p:txBody>
          <a:bodyPr/>
          <a:lstStyle/>
          <a:p>
            <a:r>
              <a:rPr lang="en-US" sz="4000" dirty="0">
                <a:solidFill>
                  <a:srgbClr val="4E5665"/>
                </a:solidFill>
                <a:latin typeface="Playfair Display" panose="020F0502020204030204" pitchFamily="2" charset="0"/>
              </a:rPr>
              <a:t>Potential Signs of Financial Exploitation</a:t>
            </a:r>
            <a:endParaRPr lang="en-US" sz="4000" dirty="0"/>
          </a:p>
        </p:txBody>
      </p:sp>
      <p:sp>
        <p:nvSpPr>
          <p:cNvPr id="4" name="Content Placeholder 3">
            <a:extLst>
              <a:ext uri="{FF2B5EF4-FFF2-40B4-BE49-F238E27FC236}">
                <a16:creationId xmlns:a16="http://schemas.microsoft.com/office/drawing/2014/main" id="{41FC7B50-71A6-D8BE-C032-5EB4CF5706D5}"/>
              </a:ext>
            </a:extLst>
          </p:cNvPr>
          <p:cNvSpPr>
            <a:spLocks noGrp="1"/>
          </p:cNvSpPr>
          <p:nvPr>
            <p:ph sz="quarter" idx="16"/>
          </p:nvPr>
        </p:nvSpPr>
        <p:spPr>
          <a:xfrm>
            <a:off x="785191" y="2646708"/>
            <a:ext cx="10651021" cy="817079"/>
          </a:xfrm>
        </p:spPr>
        <p:txBody>
          <a:bodyPr>
            <a:normAutofit/>
          </a:bodyPr>
          <a:lstStyle/>
          <a:p>
            <a:pPr lvl="1"/>
            <a:r>
              <a:rPr lang="en-US" sz="1800" b="1" i="0" u="none" strike="noStrike" dirty="0">
                <a:solidFill>
                  <a:srgbClr val="505050"/>
                </a:solidFill>
                <a:effectLst/>
                <a:latin typeface="Arial" panose="020B0604020202020204" pitchFamily="34" charset="0"/>
              </a:rPr>
              <a:t>Bank statements that no longer go to the customer’s home.</a:t>
            </a:r>
            <a:endParaRPr lang="en-US" sz="1800" dirty="0"/>
          </a:p>
          <a:p>
            <a:endParaRPr lang="en-US" sz="1800" b="1" i="0" u="none" strike="noStrike" dirty="0">
              <a:solidFill>
                <a:srgbClr val="505050"/>
              </a:solidFill>
              <a:effectLst/>
              <a:latin typeface="Arial" panose="020B0604020202020204" pitchFamily="34" charset="0"/>
            </a:endParaRPr>
          </a:p>
        </p:txBody>
      </p:sp>
      <p:pic>
        <p:nvPicPr>
          <p:cNvPr id="6" name="Picture 5">
            <a:extLst>
              <a:ext uri="{FF2B5EF4-FFF2-40B4-BE49-F238E27FC236}">
                <a16:creationId xmlns:a16="http://schemas.microsoft.com/office/drawing/2014/main" id="{3482161E-BD09-CC9B-FEFD-6B3A13258C9B}"/>
              </a:ext>
            </a:extLst>
          </p:cNvPr>
          <p:cNvPicPr>
            <a:picLocks noChangeAspect="1"/>
          </p:cNvPicPr>
          <p:nvPr/>
        </p:nvPicPr>
        <p:blipFill>
          <a:blip r:embed="rId3"/>
          <a:stretch>
            <a:fillRect/>
          </a:stretch>
        </p:blipFill>
        <p:spPr>
          <a:xfrm>
            <a:off x="384602" y="3176552"/>
            <a:ext cx="7735380" cy="504895"/>
          </a:xfrm>
          <a:prstGeom prst="rect">
            <a:avLst/>
          </a:prstGeom>
        </p:spPr>
      </p:pic>
      <p:pic>
        <p:nvPicPr>
          <p:cNvPr id="9" name="Picture 8">
            <a:extLst>
              <a:ext uri="{FF2B5EF4-FFF2-40B4-BE49-F238E27FC236}">
                <a16:creationId xmlns:a16="http://schemas.microsoft.com/office/drawing/2014/main" id="{04BBDFD3-04F1-20B7-9004-994323CA6555}"/>
              </a:ext>
            </a:extLst>
          </p:cNvPr>
          <p:cNvPicPr>
            <a:picLocks noChangeAspect="1"/>
          </p:cNvPicPr>
          <p:nvPr/>
        </p:nvPicPr>
        <p:blipFill>
          <a:blip r:embed="rId4"/>
          <a:stretch>
            <a:fillRect/>
          </a:stretch>
        </p:blipFill>
        <p:spPr>
          <a:xfrm>
            <a:off x="384602" y="3976902"/>
            <a:ext cx="9459645" cy="1781424"/>
          </a:xfrm>
          <a:prstGeom prst="rect">
            <a:avLst/>
          </a:prstGeom>
        </p:spPr>
      </p:pic>
    </p:spTree>
    <p:extLst>
      <p:ext uri="{BB962C8B-B14F-4D97-AF65-F5344CB8AC3E}">
        <p14:creationId xmlns:p14="http://schemas.microsoft.com/office/powerpoint/2010/main" val="3485394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346ED-721D-85EE-2F1B-A31D0912DE29}"/>
              </a:ext>
            </a:extLst>
          </p:cNvPr>
          <p:cNvSpPr>
            <a:spLocks noGrp="1"/>
          </p:cNvSpPr>
          <p:nvPr>
            <p:ph type="title"/>
          </p:nvPr>
        </p:nvSpPr>
        <p:spPr/>
        <p:txBody>
          <a:bodyPr/>
          <a:lstStyle/>
          <a:p>
            <a:r>
              <a:rPr lang="en-US" sz="4000" dirty="0">
                <a:solidFill>
                  <a:srgbClr val="4E5665"/>
                </a:solidFill>
                <a:latin typeface="Playfair Display" panose="020F0502020204030204" pitchFamily="2" charset="0"/>
              </a:rPr>
              <a:t>Potential Signs of Elder Financial Exploitation</a:t>
            </a:r>
            <a:endParaRPr lang="en-US" sz="4000" dirty="0"/>
          </a:p>
        </p:txBody>
      </p:sp>
      <p:sp>
        <p:nvSpPr>
          <p:cNvPr id="3" name="Content Placeholder 2">
            <a:extLst>
              <a:ext uri="{FF2B5EF4-FFF2-40B4-BE49-F238E27FC236}">
                <a16:creationId xmlns:a16="http://schemas.microsoft.com/office/drawing/2014/main" id="{DB097449-5B72-ADA0-3B2D-1CBC160D6B90}"/>
              </a:ext>
            </a:extLst>
          </p:cNvPr>
          <p:cNvSpPr>
            <a:spLocks noGrp="1"/>
          </p:cNvSpPr>
          <p:nvPr>
            <p:ph sz="quarter" idx="15"/>
          </p:nvPr>
        </p:nvSpPr>
        <p:spPr>
          <a:xfrm>
            <a:off x="594360" y="2447925"/>
            <a:ext cx="8011758" cy="3597470"/>
          </a:xfrm>
        </p:spPr>
        <p:txBody>
          <a:bodyPr>
            <a:normAutofit/>
          </a:bodyPr>
          <a:lstStyle/>
          <a:p>
            <a:pPr lvl="1"/>
            <a:r>
              <a:rPr lang="en-US" sz="2400" b="1" i="0" u="none" strike="noStrike" dirty="0">
                <a:solidFill>
                  <a:srgbClr val="505050"/>
                </a:solidFill>
                <a:effectLst/>
                <a:latin typeface="Lato" panose="020F0502020204030203" pitchFamily="34" charset="0"/>
                <a:ea typeface="Lato" panose="020F0502020204030203" pitchFamily="34" charset="0"/>
                <a:cs typeface="Lato" panose="020F0502020204030203" pitchFamily="34" charset="0"/>
              </a:rPr>
              <a:t>Unusual activity in an older person’s bank accounts, including large, frequent or unexplained withdrawals.</a:t>
            </a:r>
          </a:p>
          <a:p>
            <a:pPr lvl="1"/>
            <a:r>
              <a:rPr lang="en-US" sz="2400" b="1" i="0" u="none" strike="noStrike" dirty="0">
                <a:solidFill>
                  <a:srgbClr val="505050"/>
                </a:solidFill>
                <a:effectLst/>
                <a:latin typeface="Lato" panose="020F0502020204030203" pitchFamily="34" charset="0"/>
                <a:ea typeface="Lato" panose="020F0502020204030203" pitchFamily="34" charset="0"/>
                <a:cs typeface="Lato" panose="020F0502020204030203" pitchFamily="34" charset="0"/>
              </a:rPr>
              <a:t>ATM withdrawals by an older person who has never used a debit or ATM card.</a:t>
            </a:r>
          </a:p>
          <a:p>
            <a:pPr lvl="1"/>
            <a:r>
              <a:rPr lang="en-US" sz="2400" b="1" i="0" u="none" strike="noStrike" dirty="0">
                <a:solidFill>
                  <a:srgbClr val="505050"/>
                </a:solidFill>
                <a:effectLst/>
                <a:latin typeface="Lato" panose="020F0502020204030203" pitchFamily="34" charset="0"/>
                <a:ea typeface="Lato" panose="020F0502020204030203" pitchFamily="34" charset="0"/>
                <a:cs typeface="Lato" panose="020F0502020204030203" pitchFamily="34" charset="0"/>
              </a:rPr>
              <a:t>Changing from a basic account to one that offers more complicated services the customer does not fully understand or need.</a:t>
            </a:r>
            <a:endParaRPr lang="en-US" sz="2400" dirty="0">
              <a:latin typeface="Lato" panose="020F0502020204030203" pitchFamily="34" charset="0"/>
              <a:ea typeface="Lato" panose="020F0502020204030203" pitchFamily="34" charset="0"/>
              <a:cs typeface="Lato" panose="020F0502020204030203" pitchFamily="34" charset="0"/>
            </a:endParaRPr>
          </a:p>
        </p:txBody>
      </p:sp>
      <p:sp>
        <p:nvSpPr>
          <p:cNvPr id="5" name="TextBox 4">
            <a:extLst>
              <a:ext uri="{FF2B5EF4-FFF2-40B4-BE49-F238E27FC236}">
                <a16:creationId xmlns:a16="http://schemas.microsoft.com/office/drawing/2014/main" id="{39C6B132-C886-D2EA-DFF1-CE78FEFB2075}"/>
              </a:ext>
            </a:extLst>
          </p:cNvPr>
          <p:cNvSpPr txBox="1"/>
          <p:nvPr/>
        </p:nvSpPr>
        <p:spPr>
          <a:xfrm>
            <a:off x="676073" y="6099242"/>
            <a:ext cx="10685834" cy="646331"/>
          </a:xfrm>
          <a:prstGeom prst="rect">
            <a:avLst/>
          </a:prstGeom>
          <a:noFill/>
        </p:spPr>
        <p:txBody>
          <a:bodyPr wrap="square" rtlCol="0">
            <a:spAutoFit/>
          </a:bodyPr>
          <a:lstStyle/>
          <a:p>
            <a:r>
              <a:rPr lang="en-US" sz="1800" b="1" i="0" u="sng" strike="noStrike" dirty="0">
                <a:solidFill>
                  <a:srgbClr val="1155CC"/>
                </a:solidFill>
                <a:effectLst/>
                <a:latin typeface="Roboto" pitchFamily="2" charset="0"/>
                <a:hlinkClick r:id="rId3"/>
              </a:rPr>
              <a:t>https://www.aba.com/advocacy/community-programs/consumer-resources/protect-your-money/elderly-financial-abuse</a:t>
            </a:r>
            <a:endParaRPr lang="en-US" dirty="0"/>
          </a:p>
        </p:txBody>
      </p:sp>
    </p:spTree>
    <p:extLst>
      <p:ext uri="{BB962C8B-B14F-4D97-AF65-F5344CB8AC3E}">
        <p14:creationId xmlns:p14="http://schemas.microsoft.com/office/powerpoint/2010/main" val="18524074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346ED-721D-85EE-2F1B-A31D0912DE29}"/>
              </a:ext>
            </a:extLst>
          </p:cNvPr>
          <p:cNvSpPr>
            <a:spLocks noGrp="1"/>
          </p:cNvSpPr>
          <p:nvPr>
            <p:ph type="title"/>
          </p:nvPr>
        </p:nvSpPr>
        <p:spPr/>
        <p:txBody>
          <a:bodyPr/>
          <a:lstStyle/>
          <a:p>
            <a:r>
              <a:rPr lang="en-US" sz="4000" dirty="0">
                <a:solidFill>
                  <a:srgbClr val="4E5665"/>
                </a:solidFill>
                <a:latin typeface="Playfair Display" panose="020F0502020204030204" pitchFamily="2" charset="0"/>
              </a:rPr>
              <a:t>Potential Signs of Elder Financial Exploitation</a:t>
            </a:r>
            <a:endParaRPr lang="en-US" sz="4000" dirty="0"/>
          </a:p>
        </p:txBody>
      </p:sp>
      <p:sp>
        <p:nvSpPr>
          <p:cNvPr id="4" name="Content Placeholder 3">
            <a:extLst>
              <a:ext uri="{FF2B5EF4-FFF2-40B4-BE49-F238E27FC236}">
                <a16:creationId xmlns:a16="http://schemas.microsoft.com/office/drawing/2014/main" id="{41FC7B50-71A6-D8BE-C032-5EB4CF5706D5}"/>
              </a:ext>
            </a:extLst>
          </p:cNvPr>
          <p:cNvSpPr>
            <a:spLocks noGrp="1"/>
          </p:cNvSpPr>
          <p:nvPr>
            <p:ph sz="quarter" idx="16"/>
          </p:nvPr>
        </p:nvSpPr>
        <p:spPr>
          <a:xfrm>
            <a:off x="754269" y="2501772"/>
            <a:ext cx="8361508" cy="3597470"/>
          </a:xfrm>
        </p:spPr>
        <p:txBody>
          <a:bodyPr>
            <a:noAutofit/>
          </a:bodyPr>
          <a:lstStyle/>
          <a:p>
            <a:pPr marL="285750" indent="-285750">
              <a:buFont typeface="Arial" panose="020B0604020202020204" pitchFamily="34" charset="0"/>
              <a:buChar char="•"/>
            </a:pPr>
            <a:r>
              <a:rPr lang="en-US" sz="2400" b="1" i="0" u="none" strike="noStrike" dirty="0">
                <a:solidFill>
                  <a:srgbClr val="505050"/>
                </a:solidFill>
                <a:effectLst/>
                <a:latin typeface="Lato" panose="020F0502020204030203" pitchFamily="34" charset="0"/>
                <a:ea typeface="Lato" panose="020F0502020204030203" pitchFamily="34" charset="0"/>
                <a:cs typeface="Lato" panose="020F0502020204030203" pitchFamily="34" charset="0"/>
              </a:rPr>
              <a:t>Withdrawals from bank accounts or transfers between accounts the customer cannot explain.</a:t>
            </a:r>
          </a:p>
          <a:p>
            <a:pPr marL="285750" indent="-285750">
              <a:buFont typeface="Arial" panose="020B0604020202020204" pitchFamily="34" charset="0"/>
              <a:buChar char="•"/>
            </a:pPr>
            <a:r>
              <a:rPr lang="en-US" sz="2400" b="1" i="0" u="none" strike="noStrike" dirty="0">
                <a:solidFill>
                  <a:srgbClr val="505050"/>
                </a:solidFill>
                <a:effectLst/>
                <a:latin typeface="Lato" panose="020F0502020204030203" pitchFamily="34" charset="0"/>
                <a:ea typeface="Lato" panose="020F0502020204030203" pitchFamily="34" charset="0"/>
                <a:cs typeface="Lato" panose="020F0502020204030203" pitchFamily="34" charset="0"/>
              </a:rPr>
              <a:t>New “best friends” accompanying an older person to the bank.</a:t>
            </a:r>
          </a:p>
          <a:p>
            <a:pPr marL="285750" indent="-285750">
              <a:buFont typeface="Arial" panose="020B0604020202020204" pitchFamily="34" charset="0"/>
              <a:buChar char="•"/>
            </a:pPr>
            <a:r>
              <a:rPr lang="en-US" sz="2400" b="1" i="0" u="none" strike="noStrike" dirty="0">
                <a:solidFill>
                  <a:srgbClr val="505050"/>
                </a:solidFill>
                <a:effectLst/>
                <a:latin typeface="Lato" panose="020F0502020204030203" pitchFamily="34" charset="0"/>
                <a:ea typeface="Lato" panose="020F0502020204030203" pitchFamily="34" charset="0"/>
                <a:cs typeface="Lato" panose="020F0502020204030203" pitchFamily="34" charset="0"/>
              </a:rPr>
              <a:t>Sudden non-sufficient fund activity or unpaid bills</a:t>
            </a:r>
          </a:p>
          <a:p>
            <a:pPr marL="285750" indent="-285750">
              <a:buFont typeface="Arial" panose="020B0604020202020204" pitchFamily="34" charset="0"/>
              <a:buChar char="•"/>
            </a:pPr>
            <a:r>
              <a:rPr lang="en-US" sz="2400" b="1" i="0" u="none" strike="noStrike" dirty="0">
                <a:solidFill>
                  <a:srgbClr val="505050"/>
                </a:solidFill>
                <a:effectLst/>
                <a:latin typeface="Lato" panose="020F0502020204030203" pitchFamily="34" charset="0"/>
                <a:ea typeface="Lato" panose="020F0502020204030203" pitchFamily="34" charset="0"/>
                <a:cs typeface="Lato" panose="020F0502020204030203" pitchFamily="34" charset="0"/>
              </a:rPr>
              <a:t>Closing CDs or accounts without regard to penalties.</a:t>
            </a:r>
          </a:p>
          <a:p>
            <a:pPr marL="285750" indent="-285750">
              <a:buFont typeface="Arial" panose="020B0604020202020204" pitchFamily="34" charset="0"/>
              <a:buChar char="•"/>
            </a:pPr>
            <a:r>
              <a:rPr lang="en-US" sz="2400" b="1" i="0" u="none" strike="noStrike" dirty="0">
                <a:solidFill>
                  <a:srgbClr val="505050"/>
                </a:solidFill>
                <a:effectLst/>
                <a:latin typeface="Lato" panose="020F0502020204030203" pitchFamily="34" charset="0"/>
                <a:ea typeface="Lato" panose="020F0502020204030203" pitchFamily="34" charset="0"/>
                <a:cs typeface="Lato" panose="020F0502020204030203" pitchFamily="34" charset="0"/>
              </a:rPr>
              <a:t>Uncharacteristic attempts to wire large sums of money.</a:t>
            </a:r>
          </a:p>
          <a:p>
            <a:pPr marL="285750" indent="-285750">
              <a:buFont typeface="Arial" panose="020B0604020202020204" pitchFamily="34" charset="0"/>
              <a:buChar char="•"/>
            </a:pPr>
            <a:endParaRPr lang="en-US" sz="2400" b="1" i="0" u="none" strike="noStrike" dirty="0">
              <a:solidFill>
                <a:srgbClr val="505050"/>
              </a:solidFill>
              <a:effectLst/>
              <a:latin typeface="Lato" panose="020F0502020204030203" pitchFamily="34" charset="0"/>
              <a:ea typeface="Lato" panose="020F0502020204030203" pitchFamily="34" charset="0"/>
              <a:cs typeface="Lato" panose="020F0502020204030203" pitchFamily="34" charset="0"/>
            </a:endParaRPr>
          </a:p>
        </p:txBody>
      </p:sp>
      <p:sp>
        <p:nvSpPr>
          <p:cNvPr id="5" name="TextBox 4">
            <a:extLst>
              <a:ext uri="{FF2B5EF4-FFF2-40B4-BE49-F238E27FC236}">
                <a16:creationId xmlns:a16="http://schemas.microsoft.com/office/drawing/2014/main" id="{39C6B132-C886-D2EA-DFF1-CE78FEFB2075}"/>
              </a:ext>
            </a:extLst>
          </p:cNvPr>
          <p:cNvSpPr txBox="1"/>
          <p:nvPr/>
        </p:nvSpPr>
        <p:spPr>
          <a:xfrm>
            <a:off x="676073" y="6099242"/>
            <a:ext cx="10685834" cy="646331"/>
          </a:xfrm>
          <a:prstGeom prst="rect">
            <a:avLst/>
          </a:prstGeom>
          <a:noFill/>
        </p:spPr>
        <p:txBody>
          <a:bodyPr wrap="square" rtlCol="0">
            <a:spAutoFit/>
          </a:bodyPr>
          <a:lstStyle/>
          <a:p>
            <a:r>
              <a:rPr lang="en-US" sz="1800" b="1" i="0" u="sng" strike="noStrike" dirty="0">
                <a:solidFill>
                  <a:srgbClr val="1155CC"/>
                </a:solidFill>
                <a:effectLst/>
                <a:latin typeface="Roboto" pitchFamily="2" charset="0"/>
                <a:hlinkClick r:id="rId3"/>
              </a:rPr>
              <a:t>https://www.aba.com/advocacy/community-programs/consumer-resources/protect-your-money/elderly-financial-abuse</a:t>
            </a:r>
            <a:endParaRPr lang="en-US" dirty="0"/>
          </a:p>
        </p:txBody>
      </p:sp>
    </p:spTree>
    <p:extLst>
      <p:ext uri="{BB962C8B-B14F-4D97-AF65-F5344CB8AC3E}">
        <p14:creationId xmlns:p14="http://schemas.microsoft.com/office/powerpoint/2010/main" val="30838677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346ED-721D-85EE-2F1B-A31D0912DE29}"/>
              </a:ext>
            </a:extLst>
          </p:cNvPr>
          <p:cNvSpPr>
            <a:spLocks noGrp="1"/>
          </p:cNvSpPr>
          <p:nvPr>
            <p:ph type="title"/>
          </p:nvPr>
        </p:nvSpPr>
        <p:spPr/>
        <p:txBody>
          <a:bodyPr/>
          <a:lstStyle/>
          <a:p>
            <a:r>
              <a:rPr lang="en-US" sz="4000" dirty="0">
                <a:solidFill>
                  <a:srgbClr val="4E5665"/>
                </a:solidFill>
                <a:latin typeface="Playfair Display" panose="020F0502020204030204" pitchFamily="2" charset="0"/>
              </a:rPr>
              <a:t>Potential Signs of Elder Financial Exploitation</a:t>
            </a:r>
            <a:endParaRPr lang="en-US" sz="4000" dirty="0"/>
          </a:p>
        </p:txBody>
      </p:sp>
      <p:sp>
        <p:nvSpPr>
          <p:cNvPr id="3" name="Content Placeholder 2">
            <a:extLst>
              <a:ext uri="{FF2B5EF4-FFF2-40B4-BE49-F238E27FC236}">
                <a16:creationId xmlns:a16="http://schemas.microsoft.com/office/drawing/2014/main" id="{DB097449-5B72-ADA0-3B2D-1CBC160D6B90}"/>
              </a:ext>
            </a:extLst>
          </p:cNvPr>
          <p:cNvSpPr>
            <a:spLocks noGrp="1"/>
          </p:cNvSpPr>
          <p:nvPr>
            <p:ph sz="quarter" idx="15"/>
          </p:nvPr>
        </p:nvSpPr>
        <p:spPr>
          <a:xfrm>
            <a:off x="508299" y="2349965"/>
            <a:ext cx="7699786" cy="3597470"/>
          </a:xfrm>
        </p:spPr>
        <p:txBody>
          <a:bodyPr>
            <a:noAutofit/>
          </a:bodyPr>
          <a:lstStyle/>
          <a:p>
            <a:pPr lvl="1"/>
            <a:r>
              <a:rPr lang="en-US" sz="2400" b="1" i="0" u="none" strike="noStrike" dirty="0">
                <a:solidFill>
                  <a:srgbClr val="505050"/>
                </a:solidFill>
                <a:effectLst/>
                <a:latin typeface="Lato" panose="020F0502020204030203" pitchFamily="34" charset="0"/>
                <a:ea typeface="Lato" panose="020F0502020204030203" pitchFamily="34" charset="0"/>
                <a:cs typeface="Lato" panose="020F0502020204030203" pitchFamily="34" charset="0"/>
              </a:rPr>
              <a:t>Confusion, fear or lack of awareness on the part of an older customer. ATM withdrawals by an older person who has never used a debit or ATM card.</a:t>
            </a:r>
          </a:p>
          <a:p>
            <a:pPr lvl="1"/>
            <a:r>
              <a:rPr lang="en-US" sz="2400" b="1" i="0" u="none" strike="noStrike" dirty="0">
                <a:solidFill>
                  <a:srgbClr val="505050"/>
                </a:solidFill>
                <a:effectLst/>
                <a:latin typeface="Lato" panose="020F0502020204030203" pitchFamily="34" charset="0"/>
                <a:ea typeface="Lato" panose="020F0502020204030203" pitchFamily="34" charset="0"/>
                <a:cs typeface="Lato" panose="020F0502020204030203" pitchFamily="34" charset="0"/>
              </a:rPr>
              <a:t>Refusal to make eye contact, shame or reluctance to talk about the problem.</a:t>
            </a:r>
          </a:p>
          <a:p>
            <a:pPr lvl="1"/>
            <a:r>
              <a:rPr lang="en-US" sz="2400" b="1" i="0" u="none" strike="noStrike" dirty="0">
                <a:solidFill>
                  <a:srgbClr val="505050"/>
                </a:solidFill>
                <a:effectLst/>
                <a:latin typeface="Lato" panose="020F0502020204030203" pitchFamily="34" charset="0"/>
                <a:ea typeface="Lato" panose="020F0502020204030203" pitchFamily="34" charset="0"/>
                <a:cs typeface="Lato" panose="020F0502020204030203" pitchFamily="34" charset="0"/>
              </a:rPr>
              <a:t>Checks written as “loans” or “gifts.”</a:t>
            </a:r>
            <a:endParaRPr lang="en-US" sz="2400" b="1" dirty="0">
              <a:solidFill>
                <a:srgbClr val="505050"/>
              </a:solidFill>
              <a:latin typeface="Lato" panose="020F0502020204030203" pitchFamily="34" charset="0"/>
              <a:ea typeface="Lato" panose="020F0502020204030203" pitchFamily="34" charset="0"/>
              <a:cs typeface="Lato" panose="020F0502020204030203" pitchFamily="34" charset="0"/>
            </a:endParaRPr>
          </a:p>
          <a:p>
            <a:pPr lvl="1"/>
            <a:r>
              <a:rPr lang="en-US" sz="2400" b="1" i="0" u="none" strike="noStrike" dirty="0">
                <a:solidFill>
                  <a:srgbClr val="505050"/>
                </a:solidFill>
                <a:effectLst/>
                <a:latin typeface="Lato" panose="020F0502020204030203" pitchFamily="34" charset="0"/>
                <a:ea typeface="Lato" panose="020F0502020204030203" pitchFamily="34" charset="0"/>
                <a:cs typeface="Lato" panose="020F0502020204030203" pitchFamily="34" charset="0"/>
              </a:rPr>
              <a:t>Bank statements that no longer go to the customer’s home.</a:t>
            </a:r>
            <a:endParaRPr lang="en-US" sz="2400" dirty="0">
              <a:latin typeface="Lato" panose="020F0502020204030203" pitchFamily="34" charset="0"/>
              <a:ea typeface="Lato" panose="020F0502020204030203" pitchFamily="34" charset="0"/>
              <a:cs typeface="Lato" panose="020F0502020204030203" pitchFamily="34" charset="0"/>
            </a:endParaRPr>
          </a:p>
        </p:txBody>
      </p:sp>
      <p:sp>
        <p:nvSpPr>
          <p:cNvPr id="5" name="TextBox 4">
            <a:extLst>
              <a:ext uri="{FF2B5EF4-FFF2-40B4-BE49-F238E27FC236}">
                <a16:creationId xmlns:a16="http://schemas.microsoft.com/office/drawing/2014/main" id="{39C6B132-C886-D2EA-DFF1-CE78FEFB2075}"/>
              </a:ext>
            </a:extLst>
          </p:cNvPr>
          <p:cNvSpPr txBox="1"/>
          <p:nvPr/>
        </p:nvSpPr>
        <p:spPr>
          <a:xfrm>
            <a:off x="676073" y="6099242"/>
            <a:ext cx="10685834" cy="646331"/>
          </a:xfrm>
          <a:prstGeom prst="rect">
            <a:avLst/>
          </a:prstGeom>
          <a:noFill/>
        </p:spPr>
        <p:txBody>
          <a:bodyPr wrap="square" rtlCol="0">
            <a:spAutoFit/>
          </a:bodyPr>
          <a:lstStyle/>
          <a:p>
            <a:r>
              <a:rPr lang="en-US" sz="1800" b="1" i="0" u="sng" strike="noStrike" dirty="0">
                <a:solidFill>
                  <a:srgbClr val="1155CC"/>
                </a:solidFill>
                <a:effectLst/>
                <a:latin typeface="Roboto" pitchFamily="2" charset="0"/>
                <a:hlinkClick r:id="rId3"/>
              </a:rPr>
              <a:t>https://www.aba.com/advocacy/community-programs/consumer-resources/protect-your-money/elderly-financial-abuse</a:t>
            </a:r>
            <a:endParaRPr lang="en-US" dirty="0"/>
          </a:p>
        </p:txBody>
      </p:sp>
    </p:spTree>
    <p:extLst>
      <p:ext uri="{BB962C8B-B14F-4D97-AF65-F5344CB8AC3E}">
        <p14:creationId xmlns:p14="http://schemas.microsoft.com/office/powerpoint/2010/main" val="35485920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346ED-721D-85EE-2F1B-A31D0912DE29}"/>
              </a:ext>
            </a:extLst>
          </p:cNvPr>
          <p:cNvSpPr>
            <a:spLocks noGrp="1"/>
          </p:cNvSpPr>
          <p:nvPr>
            <p:ph type="title"/>
          </p:nvPr>
        </p:nvSpPr>
        <p:spPr/>
        <p:txBody>
          <a:bodyPr/>
          <a:lstStyle/>
          <a:p>
            <a:r>
              <a:rPr lang="en-US" sz="4000" dirty="0">
                <a:solidFill>
                  <a:srgbClr val="4E5665"/>
                </a:solidFill>
                <a:latin typeface="Playfair Display" panose="020F0502020204030204" pitchFamily="2" charset="0"/>
              </a:rPr>
              <a:t>Potential Signs of Elder Financial Exploitation</a:t>
            </a:r>
            <a:endParaRPr lang="en-US" sz="4000" dirty="0"/>
          </a:p>
        </p:txBody>
      </p:sp>
      <p:sp>
        <p:nvSpPr>
          <p:cNvPr id="4" name="Content Placeholder 3">
            <a:extLst>
              <a:ext uri="{FF2B5EF4-FFF2-40B4-BE49-F238E27FC236}">
                <a16:creationId xmlns:a16="http://schemas.microsoft.com/office/drawing/2014/main" id="{41FC7B50-71A6-D8BE-C032-5EB4CF5706D5}"/>
              </a:ext>
            </a:extLst>
          </p:cNvPr>
          <p:cNvSpPr>
            <a:spLocks noGrp="1"/>
          </p:cNvSpPr>
          <p:nvPr>
            <p:ph sz="quarter" idx="16"/>
          </p:nvPr>
        </p:nvSpPr>
        <p:spPr>
          <a:xfrm>
            <a:off x="830093" y="2387112"/>
            <a:ext cx="7399508" cy="3915323"/>
          </a:xfrm>
        </p:spPr>
        <p:txBody>
          <a:bodyPr>
            <a:noAutofit/>
          </a:bodyPr>
          <a:lstStyle/>
          <a:p>
            <a:pPr marL="285750" indent="-285750">
              <a:buFont typeface="Arial" panose="020B0604020202020204" pitchFamily="34" charset="0"/>
              <a:buChar char="•"/>
            </a:pPr>
            <a:r>
              <a:rPr lang="en-US" sz="2400" b="1" i="0" u="none" strike="noStrike" dirty="0">
                <a:solidFill>
                  <a:srgbClr val="505050"/>
                </a:solidFill>
                <a:effectLst/>
                <a:latin typeface="Lato" panose="020F0502020204030203" pitchFamily="34" charset="0"/>
                <a:ea typeface="Lato" panose="020F0502020204030203" pitchFamily="34" charset="0"/>
                <a:cs typeface="Lato" panose="020F0502020204030203" pitchFamily="34" charset="0"/>
              </a:rPr>
              <a:t>New powers of attorney the older person does not understand.</a:t>
            </a:r>
          </a:p>
          <a:p>
            <a:pPr marL="285750" indent="-285750">
              <a:buFont typeface="Arial" panose="020B0604020202020204" pitchFamily="34" charset="0"/>
              <a:buChar char="•"/>
            </a:pPr>
            <a:r>
              <a:rPr lang="en-US" sz="2400" b="1" i="0" u="none" strike="noStrike" dirty="0">
                <a:solidFill>
                  <a:srgbClr val="505050"/>
                </a:solidFill>
                <a:effectLst/>
                <a:latin typeface="Lato" panose="020F0502020204030203" pitchFamily="34" charset="0"/>
                <a:ea typeface="Lato" panose="020F0502020204030203" pitchFamily="34" charset="0"/>
                <a:cs typeface="Lato" panose="020F0502020204030203" pitchFamily="34" charset="0"/>
              </a:rPr>
              <a:t>A caretaker, relative or friend who suddenly begins conducting financial transactions on behalf of an older person without proper documentation.</a:t>
            </a:r>
          </a:p>
          <a:p>
            <a:pPr marL="285750" indent="-285750">
              <a:buFont typeface="Arial" panose="020B0604020202020204" pitchFamily="34" charset="0"/>
              <a:buChar char="•"/>
            </a:pPr>
            <a:r>
              <a:rPr lang="en-US" sz="2400" b="1" i="0" u="none" strike="noStrike" dirty="0">
                <a:solidFill>
                  <a:srgbClr val="505050"/>
                </a:solidFill>
                <a:effectLst/>
                <a:latin typeface="Lato" panose="020F0502020204030203" pitchFamily="34" charset="0"/>
                <a:ea typeface="Lato" panose="020F0502020204030203" pitchFamily="34" charset="0"/>
                <a:cs typeface="Lato" panose="020F0502020204030203" pitchFamily="34" charset="0"/>
              </a:rPr>
              <a:t>Altered wills and trusts.</a:t>
            </a:r>
          </a:p>
        </p:txBody>
      </p:sp>
      <p:sp>
        <p:nvSpPr>
          <p:cNvPr id="5" name="TextBox 4">
            <a:extLst>
              <a:ext uri="{FF2B5EF4-FFF2-40B4-BE49-F238E27FC236}">
                <a16:creationId xmlns:a16="http://schemas.microsoft.com/office/drawing/2014/main" id="{39C6B132-C886-D2EA-DFF1-CE78FEFB2075}"/>
              </a:ext>
            </a:extLst>
          </p:cNvPr>
          <p:cNvSpPr txBox="1"/>
          <p:nvPr/>
        </p:nvSpPr>
        <p:spPr>
          <a:xfrm>
            <a:off x="676073" y="6099242"/>
            <a:ext cx="10685834" cy="646331"/>
          </a:xfrm>
          <a:prstGeom prst="rect">
            <a:avLst/>
          </a:prstGeom>
          <a:noFill/>
        </p:spPr>
        <p:txBody>
          <a:bodyPr wrap="square" rtlCol="0">
            <a:spAutoFit/>
          </a:bodyPr>
          <a:lstStyle/>
          <a:p>
            <a:r>
              <a:rPr lang="en-US" sz="1800" b="1" i="0" u="sng" strike="noStrike" dirty="0">
                <a:solidFill>
                  <a:srgbClr val="1155CC"/>
                </a:solidFill>
                <a:effectLst/>
                <a:latin typeface="Roboto" pitchFamily="2" charset="0"/>
                <a:hlinkClick r:id="rId3"/>
              </a:rPr>
              <a:t>https://www.aba.com/advocacy/community-programs/consumer-resources/protect-your-money/elderly-financial-abuse</a:t>
            </a:r>
            <a:endParaRPr lang="en-US" dirty="0"/>
          </a:p>
        </p:txBody>
      </p:sp>
    </p:spTree>
    <p:extLst>
      <p:ext uri="{BB962C8B-B14F-4D97-AF65-F5344CB8AC3E}">
        <p14:creationId xmlns:p14="http://schemas.microsoft.com/office/powerpoint/2010/main" val="39657677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346ED-721D-85EE-2F1B-A31D0912DE29}"/>
              </a:ext>
            </a:extLst>
          </p:cNvPr>
          <p:cNvSpPr>
            <a:spLocks noGrp="1"/>
          </p:cNvSpPr>
          <p:nvPr>
            <p:ph type="title"/>
          </p:nvPr>
        </p:nvSpPr>
        <p:spPr/>
        <p:txBody>
          <a:bodyPr/>
          <a:lstStyle/>
          <a:p>
            <a:r>
              <a:rPr lang="en-US" sz="4000" dirty="0">
                <a:solidFill>
                  <a:srgbClr val="4E5665"/>
                </a:solidFill>
                <a:latin typeface="Playfair Display" panose="020F0502020204030204" pitchFamily="2" charset="0"/>
              </a:rPr>
              <a:t>Potential Signs of Elder Financial Exploitation</a:t>
            </a:r>
            <a:endParaRPr lang="en-US" sz="4000" dirty="0"/>
          </a:p>
        </p:txBody>
      </p:sp>
      <p:sp>
        <p:nvSpPr>
          <p:cNvPr id="4" name="Content Placeholder 3">
            <a:extLst>
              <a:ext uri="{FF2B5EF4-FFF2-40B4-BE49-F238E27FC236}">
                <a16:creationId xmlns:a16="http://schemas.microsoft.com/office/drawing/2014/main" id="{41FC7B50-71A6-D8BE-C032-5EB4CF5706D5}"/>
              </a:ext>
            </a:extLst>
          </p:cNvPr>
          <p:cNvSpPr>
            <a:spLocks noGrp="1"/>
          </p:cNvSpPr>
          <p:nvPr>
            <p:ph sz="quarter" idx="16"/>
          </p:nvPr>
        </p:nvSpPr>
        <p:spPr>
          <a:xfrm>
            <a:off x="830093" y="2387112"/>
            <a:ext cx="7840572" cy="3915323"/>
          </a:xfrm>
        </p:spPr>
        <p:txBody>
          <a:bodyPr>
            <a:noAutofit/>
          </a:bodyPr>
          <a:lstStyle/>
          <a:p>
            <a:pPr marL="285750" indent="-285750">
              <a:buFont typeface="Arial" panose="020B0604020202020204" pitchFamily="34" charset="0"/>
              <a:buChar char="•"/>
            </a:pPr>
            <a:r>
              <a:rPr lang="en-US" sz="2400" b="1" i="0" u="none" strike="noStrike" dirty="0">
                <a:solidFill>
                  <a:srgbClr val="505050"/>
                </a:solidFill>
                <a:effectLst/>
                <a:latin typeface="Lato" panose="020F0502020204030203" pitchFamily="34" charset="0"/>
                <a:ea typeface="Lato" panose="020F0502020204030203" pitchFamily="34" charset="0"/>
                <a:cs typeface="Lato" panose="020F0502020204030203" pitchFamily="34" charset="0"/>
              </a:rPr>
              <a:t>Loss of property.</a:t>
            </a:r>
          </a:p>
          <a:p>
            <a:pPr lvl="1"/>
            <a:r>
              <a:rPr lang="en-US" sz="2400" b="1" i="0" u="none" strike="noStrike" dirty="0">
                <a:solidFill>
                  <a:srgbClr val="505050"/>
                </a:solidFill>
                <a:effectLst/>
                <a:latin typeface="Lato" panose="020F0502020204030203" pitchFamily="34" charset="0"/>
                <a:ea typeface="Lato" panose="020F0502020204030203" pitchFamily="34" charset="0"/>
                <a:cs typeface="Lato" panose="020F0502020204030203" pitchFamily="34" charset="0"/>
              </a:rPr>
              <a:t>ATM withdrawals by an older person who has never used a debit or ATM card.</a:t>
            </a:r>
          </a:p>
          <a:p>
            <a:pPr lvl="1"/>
            <a:r>
              <a:rPr lang="en-US" sz="2400" b="1" i="0" u="none" strike="noStrike" dirty="0">
                <a:solidFill>
                  <a:srgbClr val="505050"/>
                </a:solidFill>
                <a:effectLst/>
                <a:latin typeface="Lato" panose="020F0502020204030203" pitchFamily="34" charset="0"/>
                <a:ea typeface="Lato" panose="020F0502020204030203" pitchFamily="34" charset="0"/>
                <a:cs typeface="Lato" panose="020F0502020204030203" pitchFamily="34" charset="0"/>
              </a:rPr>
              <a:t>Changing from a basic account to one that offers more complicated services the customer does not fully understand or need.</a:t>
            </a:r>
          </a:p>
        </p:txBody>
      </p:sp>
      <p:sp>
        <p:nvSpPr>
          <p:cNvPr id="5" name="TextBox 4">
            <a:extLst>
              <a:ext uri="{FF2B5EF4-FFF2-40B4-BE49-F238E27FC236}">
                <a16:creationId xmlns:a16="http://schemas.microsoft.com/office/drawing/2014/main" id="{39C6B132-C886-D2EA-DFF1-CE78FEFB2075}"/>
              </a:ext>
            </a:extLst>
          </p:cNvPr>
          <p:cNvSpPr txBox="1"/>
          <p:nvPr/>
        </p:nvSpPr>
        <p:spPr>
          <a:xfrm>
            <a:off x="676073" y="6099242"/>
            <a:ext cx="10685834" cy="646331"/>
          </a:xfrm>
          <a:prstGeom prst="rect">
            <a:avLst/>
          </a:prstGeom>
          <a:noFill/>
        </p:spPr>
        <p:txBody>
          <a:bodyPr wrap="square" rtlCol="0">
            <a:spAutoFit/>
          </a:bodyPr>
          <a:lstStyle/>
          <a:p>
            <a:r>
              <a:rPr lang="en-US" sz="1800" b="1" i="0" u="sng" strike="noStrike" dirty="0">
                <a:solidFill>
                  <a:srgbClr val="1155CC"/>
                </a:solidFill>
                <a:effectLst/>
                <a:latin typeface="Roboto" pitchFamily="2" charset="0"/>
                <a:hlinkClick r:id="rId3"/>
              </a:rPr>
              <a:t>https://www.aba.com/advocacy/community-programs/consumer-resources/protect-your-money/elderly-financial-abuse</a:t>
            </a:r>
            <a:endParaRPr lang="en-US" dirty="0"/>
          </a:p>
        </p:txBody>
      </p:sp>
    </p:spTree>
    <p:extLst>
      <p:ext uri="{BB962C8B-B14F-4D97-AF65-F5344CB8AC3E}">
        <p14:creationId xmlns:p14="http://schemas.microsoft.com/office/powerpoint/2010/main" val="8803055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0BF65-C84B-45C3-72CA-AFDA68851174}"/>
              </a:ext>
            </a:extLst>
          </p:cNvPr>
          <p:cNvSpPr>
            <a:spLocks noGrp="1"/>
          </p:cNvSpPr>
          <p:nvPr>
            <p:ph type="title"/>
          </p:nvPr>
        </p:nvSpPr>
        <p:spPr/>
        <p:txBody>
          <a:bodyPr/>
          <a:lstStyle/>
          <a:p>
            <a:r>
              <a:rPr lang="en-US" dirty="0"/>
              <a:t>Reporting</a:t>
            </a:r>
          </a:p>
        </p:txBody>
      </p:sp>
    </p:spTree>
    <p:extLst>
      <p:ext uri="{BB962C8B-B14F-4D97-AF65-F5344CB8AC3E}">
        <p14:creationId xmlns:p14="http://schemas.microsoft.com/office/powerpoint/2010/main" val="15276074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346ED-721D-85EE-2F1B-A31D0912DE29}"/>
              </a:ext>
            </a:extLst>
          </p:cNvPr>
          <p:cNvSpPr>
            <a:spLocks noGrp="1"/>
          </p:cNvSpPr>
          <p:nvPr>
            <p:ph type="title"/>
          </p:nvPr>
        </p:nvSpPr>
        <p:spPr/>
        <p:txBody>
          <a:bodyPr/>
          <a:lstStyle/>
          <a:p>
            <a:r>
              <a:rPr lang="en-US" sz="4000" b="1" i="0" u="none" strike="noStrike" dirty="0">
                <a:solidFill>
                  <a:srgbClr val="4E5665"/>
                </a:solidFill>
                <a:effectLst/>
                <a:latin typeface="Playfair Display" panose="020F0502020204030204" pitchFamily="2" charset="0"/>
              </a:rPr>
              <a:t>Reporting</a:t>
            </a:r>
            <a:endParaRPr lang="en-US" sz="4000" dirty="0"/>
          </a:p>
        </p:txBody>
      </p:sp>
      <p:sp>
        <p:nvSpPr>
          <p:cNvPr id="5" name="TextBox 4">
            <a:extLst>
              <a:ext uri="{FF2B5EF4-FFF2-40B4-BE49-F238E27FC236}">
                <a16:creationId xmlns:a16="http://schemas.microsoft.com/office/drawing/2014/main" id="{39C6B132-C886-D2EA-DFF1-CE78FEFB2075}"/>
              </a:ext>
            </a:extLst>
          </p:cNvPr>
          <p:cNvSpPr txBox="1"/>
          <p:nvPr/>
        </p:nvSpPr>
        <p:spPr>
          <a:xfrm>
            <a:off x="676073" y="6099242"/>
            <a:ext cx="10685834" cy="369332"/>
          </a:xfrm>
          <a:prstGeom prst="rect">
            <a:avLst/>
          </a:prstGeom>
          <a:noFill/>
        </p:spPr>
        <p:txBody>
          <a:bodyPr wrap="square" rtlCol="0">
            <a:spAutoFit/>
          </a:bodyPr>
          <a:lstStyle/>
          <a:p>
            <a:r>
              <a:rPr lang="en-US" sz="1800" b="1" i="0" u="sng" strike="noStrike" dirty="0">
                <a:solidFill>
                  <a:srgbClr val="1155CC"/>
                </a:solidFill>
                <a:effectLst/>
                <a:latin typeface="Roboto" pitchFamily="2" charset="0"/>
              </a:rPr>
              <a:t>https://www.investor.gov/senior-safe-act-fact-sheet</a:t>
            </a:r>
            <a:endParaRPr lang="en-US" dirty="0"/>
          </a:p>
        </p:txBody>
      </p:sp>
      <p:sp>
        <p:nvSpPr>
          <p:cNvPr id="9" name="Content Placeholder 8">
            <a:extLst>
              <a:ext uri="{FF2B5EF4-FFF2-40B4-BE49-F238E27FC236}">
                <a16:creationId xmlns:a16="http://schemas.microsoft.com/office/drawing/2014/main" id="{CE928FD6-55E8-9E8F-7F86-986A528D472C}"/>
              </a:ext>
            </a:extLst>
          </p:cNvPr>
          <p:cNvSpPr>
            <a:spLocks noGrp="1"/>
          </p:cNvSpPr>
          <p:nvPr>
            <p:ph sz="quarter" idx="15"/>
          </p:nvPr>
        </p:nvSpPr>
        <p:spPr>
          <a:xfrm>
            <a:off x="594360" y="2676525"/>
            <a:ext cx="8375705" cy="3597470"/>
          </a:xfrm>
        </p:spPr>
        <p:txBody>
          <a:bodyPr>
            <a:normAutofit/>
          </a:bodyPr>
          <a:lstStyle/>
          <a:p>
            <a:r>
              <a:rPr lang="en-US" sz="1800" i="0" u="none" strike="noStrike" dirty="0">
                <a:solidFill>
                  <a:srgbClr val="333333"/>
                </a:solidFill>
                <a:effectLst/>
                <a:latin typeface="Lato" panose="020F0502020204030203" pitchFamily="34" charset="0"/>
                <a:ea typeface="Lato" panose="020F0502020204030203" pitchFamily="34" charset="0"/>
                <a:cs typeface="Lato" panose="020F0502020204030203" pitchFamily="34" charset="0"/>
              </a:rPr>
              <a:t>The Senior Safe Act became federal law on May 24, 2018.[1]   The Senior Safe Act does not mandate any action by financial institutions and regulators.  However, for financial institutions and certain eligible employees (discussed below), affiliated persons, and associated persons (“eligible employees”), who satisfy its requirements, the </a:t>
            </a:r>
            <a:r>
              <a:rPr lang="en-US" sz="1800" i="0" u="none" strike="noStrike" dirty="0">
                <a:solidFill>
                  <a:srgbClr val="333333"/>
                </a:solidFill>
                <a:effectLst/>
                <a:highlight>
                  <a:srgbClr val="FFFF00"/>
                </a:highlight>
                <a:latin typeface="Lato" panose="020F0502020204030203" pitchFamily="34" charset="0"/>
                <a:ea typeface="Lato" panose="020F0502020204030203" pitchFamily="34" charset="0"/>
                <a:cs typeface="Lato" panose="020F0502020204030203" pitchFamily="34" charset="0"/>
              </a:rPr>
              <a:t>Senior Safe Act provides immunity from liability in any civil or administrative proceeding </a:t>
            </a:r>
            <a:r>
              <a:rPr lang="en-US" sz="1800" i="0" u="none" strike="noStrike" dirty="0">
                <a:solidFill>
                  <a:srgbClr val="333333"/>
                </a:solidFill>
                <a:effectLst/>
                <a:latin typeface="Lato" panose="020F0502020204030203" pitchFamily="34" charset="0"/>
                <a:ea typeface="Lato" panose="020F0502020204030203" pitchFamily="34" charset="0"/>
                <a:cs typeface="Lato" panose="020F0502020204030203" pitchFamily="34" charset="0"/>
              </a:rPr>
              <a:t>for reporting potential exploitation of a senior citizen.  As an example, this immunity can be helpful when a firm wants to report potential exploitation but fears that the report could violate a privacy requirement</a:t>
            </a:r>
            <a:endParaRPr lang="en-US"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7169794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346ED-721D-85EE-2F1B-A31D0912DE29}"/>
              </a:ext>
            </a:extLst>
          </p:cNvPr>
          <p:cNvSpPr>
            <a:spLocks noGrp="1"/>
          </p:cNvSpPr>
          <p:nvPr>
            <p:ph type="title"/>
          </p:nvPr>
        </p:nvSpPr>
        <p:spPr/>
        <p:txBody>
          <a:bodyPr/>
          <a:lstStyle/>
          <a:p>
            <a:r>
              <a:rPr lang="en-US" sz="4000" b="1" i="0" u="none" strike="noStrike" dirty="0">
                <a:solidFill>
                  <a:srgbClr val="4E5665"/>
                </a:solidFill>
                <a:effectLst/>
                <a:latin typeface="Playfair Display" panose="020F0502020204030204" pitchFamily="2" charset="0"/>
              </a:rPr>
              <a:t>Reporting</a:t>
            </a:r>
            <a:endParaRPr lang="en-US" sz="4000" dirty="0"/>
          </a:p>
        </p:txBody>
      </p:sp>
      <p:sp>
        <p:nvSpPr>
          <p:cNvPr id="9" name="Content Placeholder 8">
            <a:extLst>
              <a:ext uri="{FF2B5EF4-FFF2-40B4-BE49-F238E27FC236}">
                <a16:creationId xmlns:a16="http://schemas.microsoft.com/office/drawing/2014/main" id="{CE928FD6-55E8-9E8F-7F86-986A528D472C}"/>
              </a:ext>
            </a:extLst>
          </p:cNvPr>
          <p:cNvSpPr>
            <a:spLocks noGrp="1"/>
          </p:cNvSpPr>
          <p:nvPr>
            <p:ph sz="quarter" idx="15"/>
          </p:nvPr>
        </p:nvSpPr>
        <p:spPr>
          <a:xfrm>
            <a:off x="594360" y="2676524"/>
            <a:ext cx="6601570" cy="3401253"/>
          </a:xfrm>
        </p:spPr>
        <p:txBody>
          <a:bodyPr>
            <a:normAutofit/>
          </a:bodyPr>
          <a:lstStyle/>
          <a:p>
            <a:r>
              <a:rPr lang="en-US" b="0" i="0" dirty="0">
                <a:solidFill>
                  <a:srgbClr val="333333"/>
                </a:solidFill>
                <a:effectLst/>
                <a:latin typeface="Lato" panose="020F0502020204030203" pitchFamily="34" charset="0"/>
              </a:rPr>
              <a:t>The Senior Safe Act provides that, to </a:t>
            </a:r>
            <a:r>
              <a:rPr lang="en-US" b="0" i="0" dirty="0">
                <a:solidFill>
                  <a:srgbClr val="333333"/>
                </a:solidFill>
                <a:effectLst/>
                <a:highlight>
                  <a:srgbClr val="FFFF00"/>
                </a:highlight>
                <a:latin typeface="Lato" panose="020F0502020204030203" pitchFamily="34" charset="0"/>
              </a:rPr>
              <a:t>receive the immunity </a:t>
            </a:r>
            <a:r>
              <a:rPr lang="en-US" b="0" i="0" dirty="0">
                <a:solidFill>
                  <a:srgbClr val="333333"/>
                </a:solidFill>
                <a:effectLst/>
                <a:latin typeface="Lato" panose="020F0502020204030203" pitchFamily="34" charset="0"/>
              </a:rPr>
              <a:t>provided by the Act, the </a:t>
            </a:r>
            <a:r>
              <a:rPr lang="en-US" b="0" i="0" dirty="0">
                <a:solidFill>
                  <a:srgbClr val="333333"/>
                </a:solidFill>
                <a:effectLst/>
                <a:highlight>
                  <a:srgbClr val="FFFF00"/>
                </a:highlight>
                <a:latin typeface="Lato" panose="020F0502020204030203" pitchFamily="34" charset="0"/>
              </a:rPr>
              <a:t>training</a:t>
            </a:r>
            <a:r>
              <a:rPr lang="en-US" b="0" i="0" dirty="0">
                <a:solidFill>
                  <a:srgbClr val="333333"/>
                </a:solidFill>
                <a:effectLst/>
                <a:latin typeface="Lato" panose="020F0502020204030203" pitchFamily="34" charset="0"/>
              </a:rPr>
              <a:t> must: (1) instruct any individual attending the training on how to identify and report the suspected exploitation of a senior citizen internally and, as appropriate, to government officials or law enforcement authorities, including common signs that indicate the financial exploitation of a senior citizen; (2) discuss the need to protect the privacy and respect the integrity of each individual customer of the covered financial institution; and (3) be appropriate to the job responsibilities of the individual attending the training.</a:t>
            </a:r>
          </a:p>
          <a:p>
            <a:endParaRPr lang="en-US" sz="1600" dirty="0">
              <a:solidFill>
                <a:srgbClr val="333333"/>
              </a:solidFill>
              <a:latin typeface="Lato" panose="020F0502020204030203" pitchFamily="34" charset="0"/>
            </a:endParaRPr>
          </a:p>
          <a:p>
            <a:endParaRPr lang="en-US" dirty="0"/>
          </a:p>
        </p:txBody>
      </p:sp>
    </p:spTree>
    <p:extLst>
      <p:ext uri="{BB962C8B-B14F-4D97-AF65-F5344CB8AC3E}">
        <p14:creationId xmlns:p14="http://schemas.microsoft.com/office/powerpoint/2010/main" val="21371137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346ED-721D-85EE-2F1B-A31D0912DE29}"/>
              </a:ext>
            </a:extLst>
          </p:cNvPr>
          <p:cNvSpPr>
            <a:spLocks noGrp="1"/>
          </p:cNvSpPr>
          <p:nvPr>
            <p:ph type="title"/>
          </p:nvPr>
        </p:nvSpPr>
        <p:spPr/>
        <p:txBody>
          <a:bodyPr/>
          <a:lstStyle/>
          <a:p>
            <a:r>
              <a:rPr lang="en-US" sz="4000" b="1" i="0" u="none" strike="noStrike" dirty="0">
                <a:solidFill>
                  <a:srgbClr val="4E5665"/>
                </a:solidFill>
                <a:effectLst/>
                <a:latin typeface="Playfair Display" panose="020F0502020204030204" pitchFamily="2" charset="0"/>
              </a:rPr>
              <a:t>Reporting</a:t>
            </a:r>
            <a:endParaRPr lang="en-US" sz="4000" dirty="0"/>
          </a:p>
        </p:txBody>
      </p:sp>
      <p:sp>
        <p:nvSpPr>
          <p:cNvPr id="9" name="Content Placeholder 8">
            <a:extLst>
              <a:ext uri="{FF2B5EF4-FFF2-40B4-BE49-F238E27FC236}">
                <a16:creationId xmlns:a16="http://schemas.microsoft.com/office/drawing/2014/main" id="{CE928FD6-55E8-9E8F-7F86-986A528D472C}"/>
              </a:ext>
            </a:extLst>
          </p:cNvPr>
          <p:cNvSpPr>
            <a:spLocks noGrp="1"/>
          </p:cNvSpPr>
          <p:nvPr>
            <p:ph sz="quarter" idx="15"/>
          </p:nvPr>
        </p:nvSpPr>
        <p:spPr>
          <a:xfrm>
            <a:off x="594360" y="2293868"/>
            <a:ext cx="8375705" cy="3597470"/>
          </a:xfrm>
        </p:spPr>
        <p:txBody>
          <a:bodyPr>
            <a:normAutofit/>
          </a:bodyPr>
          <a:lstStyle/>
          <a:p>
            <a:pPr algn="l"/>
            <a:r>
              <a:rPr lang="en-US" b="0" i="0" dirty="0">
                <a:solidFill>
                  <a:srgbClr val="333333"/>
                </a:solidFill>
                <a:effectLst/>
                <a:latin typeface="Lato" panose="020F0502020204030203" pitchFamily="34" charset="0"/>
              </a:rPr>
              <a:t>The Senior Safe Act only provides immunity for contacting a “covered agency,” such as a Federal or state regulator, FINRA, or a state or local Adult Protective Services agency. It explicitly omits protection for conversations with third parties. </a:t>
            </a:r>
          </a:p>
          <a:p>
            <a:pPr algn="l"/>
            <a:r>
              <a:rPr lang="en-US" dirty="0">
                <a:solidFill>
                  <a:srgbClr val="333333"/>
                </a:solidFill>
                <a:latin typeface="Lato" panose="020F0502020204030203" pitchFamily="34" charset="0"/>
              </a:rPr>
              <a:t>T</a:t>
            </a:r>
            <a:r>
              <a:rPr lang="en-US" b="0" i="0" dirty="0">
                <a:solidFill>
                  <a:srgbClr val="333333"/>
                </a:solidFill>
                <a:effectLst/>
                <a:latin typeface="Lato" panose="020F0502020204030203" pitchFamily="34" charset="0"/>
              </a:rPr>
              <a:t>rusted friends or family members may be ideally positioned to team up with you and your client as your client’s condition deteriorates. This means the Senior Safe Act alone isn’t enough to support financial advisors who want to involve other family members as a first (or alternative) line of defense for clients with diminishing capacity.</a:t>
            </a:r>
          </a:p>
          <a:p>
            <a:pPr algn="l"/>
            <a:r>
              <a:rPr lang="en-US" b="0" i="0" dirty="0">
                <a:solidFill>
                  <a:srgbClr val="505050"/>
                </a:solidFill>
                <a:effectLst/>
                <a:latin typeface="Lato" panose="020F0502020204030203" pitchFamily="34" charset="0"/>
              </a:rPr>
              <a:t>A “senior citizen” for purposes of the Senior Safe Act is “an individual who is not younger than </a:t>
            </a:r>
            <a:r>
              <a:rPr lang="en-US" b="0" i="0" dirty="0">
                <a:solidFill>
                  <a:srgbClr val="505050"/>
                </a:solidFill>
                <a:effectLst/>
                <a:highlight>
                  <a:srgbClr val="FFFF00"/>
                </a:highlight>
                <a:latin typeface="Lato" panose="020F0502020204030203" pitchFamily="34" charset="0"/>
              </a:rPr>
              <a:t>65 </a:t>
            </a:r>
            <a:r>
              <a:rPr lang="en-US" b="0" i="0" dirty="0">
                <a:solidFill>
                  <a:srgbClr val="505050"/>
                </a:solidFill>
                <a:effectLst/>
                <a:latin typeface="Lato" panose="020F0502020204030203" pitchFamily="34" charset="0"/>
              </a:rPr>
              <a:t>years of age.”</a:t>
            </a:r>
            <a:endParaRPr lang="en-US" b="0" i="0" dirty="0">
              <a:solidFill>
                <a:srgbClr val="333333"/>
              </a:solidFill>
              <a:effectLst/>
              <a:latin typeface="Lato" panose="020F0502020204030203" pitchFamily="34" charset="0"/>
            </a:endParaRPr>
          </a:p>
        </p:txBody>
      </p:sp>
      <p:sp>
        <p:nvSpPr>
          <p:cNvPr id="4" name="TextBox 3">
            <a:extLst>
              <a:ext uri="{FF2B5EF4-FFF2-40B4-BE49-F238E27FC236}">
                <a16:creationId xmlns:a16="http://schemas.microsoft.com/office/drawing/2014/main" id="{97785430-F111-EDCE-3A75-34F7C97398FF}"/>
              </a:ext>
            </a:extLst>
          </p:cNvPr>
          <p:cNvSpPr txBox="1"/>
          <p:nvPr/>
        </p:nvSpPr>
        <p:spPr>
          <a:xfrm>
            <a:off x="459685" y="5891338"/>
            <a:ext cx="10831167" cy="646331"/>
          </a:xfrm>
          <a:prstGeom prst="rect">
            <a:avLst/>
          </a:prstGeom>
          <a:noFill/>
        </p:spPr>
        <p:txBody>
          <a:bodyPr wrap="square">
            <a:spAutoFit/>
          </a:bodyPr>
          <a:lstStyle/>
          <a:p>
            <a:r>
              <a:rPr lang="en-US" dirty="0">
                <a:solidFill>
                  <a:schemeClr val="bg1"/>
                </a:solidFill>
              </a:rPr>
              <a:t>https://www.kitces.com/blog/steve-starnes-diminished-capacity-dementia-senior-safe-act-finra-rule-2165-4512-trusted-contact-person/</a:t>
            </a:r>
          </a:p>
        </p:txBody>
      </p:sp>
    </p:spTree>
    <p:extLst>
      <p:ext uri="{BB962C8B-B14F-4D97-AF65-F5344CB8AC3E}">
        <p14:creationId xmlns:p14="http://schemas.microsoft.com/office/powerpoint/2010/main" val="422972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E898440-DDAE-9DE8-3CAA-58593D28F097}"/>
              </a:ext>
              <a:ext uri="{C183D7F6-B498-43B3-948B-1728B52AA6E4}">
                <adec:decorative xmlns:adec="http://schemas.microsoft.com/office/drawing/2017/decorative" val="1"/>
              </a:ext>
            </a:extLst>
          </p:cNvPr>
          <p:cNvGrpSpPr/>
          <p:nvPr/>
        </p:nvGrpSpPr>
        <p:grpSpPr>
          <a:xfrm>
            <a:off x="6362700" y="0"/>
            <a:ext cx="5829298" cy="3235602"/>
            <a:chOff x="5612972" y="1"/>
            <a:chExt cx="6615961" cy="3672246"/>
          </a:xfrm>
        </p:grpSpPr>
        <p:sp>
          <p:nvSpPr>
            <p:cNvPr id="8" name="AutoShape 24">
              <a:extLst>
                <a:ext uri="{FF2B5EF4-FFF2-40B4-BE49-F238E27FC236}">
                  <a16:creationId xmlns:a16="http://schemas.microsoft.com/office/drawing/2014/main" id="{D868337A-39A6-E53D-C816-464B1A35DBA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7">
              <a:extLst>
                <a:ext uri="{FF2B5EF4-FFF2-40B4-BE49-F238E27FC236}">
                  <a16:creationId xmlns:a16="http://schemas.microsoft.com/office/drawing/2014/main" id="{4BA4386C-DD67-4164-22EF-11F057222DD3}"/>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8">
              <a:extLst>
                <a:ext uri="{FF2B5EF4-FFF2-40B4-BE49-F238E27FC236}">
                  <a16:creationId xmlns:a16="http://schemas.microsoft.com/office/drawing/2014/main" id="{082B1A7C-257B-DF02-9ECE-3F9B7807999E}"/>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9">
              <a:extLst>
                <a:ext uri="{FF2B5EF4-FFF2-40B4-BE49-F238E27FC236}">
                  <a16:creationId xmlns:a16="http://schemas.microsoft.com/office/drawing/2014/main" id="{582B3087-A446-A314-B4C1-B4F39D8C6AB2}"/>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2" name="Freeform 10">
              <a:extLst>
                <a:ext uri="{FF2B5EF4-FFF2-40B4-BE49-F238E27FC236}">
                  <a16:creationId xmlns:a16="http://schemas.microsoft.com/office/drawing/2014/main" id="{CFE96690-B4DE-BB65-6188-FF8B3AA849C3}"/>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3" name="TextBox 12">
            <a:extLst>
              <a:ext uri="{FF2B5EF4-FFF2-40B4-BE49-F238E27FC236}">
                <a16:creationId xmlns:a16="http://schemas.microsoft.com/office/drawing/2014/main" id="{E746E00B-E0FF-AFFF-F312-CDBADA1AC64E}"/>
              </a:ext>
            </a:extLst>
          </p:cNvPr>
          <p:cNvSpPr txBox="1"/>
          <p:nvPr/>
        </p:nvSpPr>
        <p:spPr>
          <a:xfrm>
            <a:off x="-213690" y="1218306"/>
            <a:ext cx="7224574" cy="5262979"/>
          </a:xfrm>
          <a:prstGeom prst="rect">
            <a:avLst/>
          </a:prstGeom>
          <a:noFill/>
        </p:spPr>
        <p:txBody>
          <a:bodyPr wrap="square">
            <a:spAutoFit/>
          </a:bodyPr>
          <a:lstStyle/>
          <a:p>
            <a:pPr marL="381000">
              <a:spcAft>
                <a:spcPts val="800"/>
              </a:spcAft>
            </a:pPr>
            <a:r>
              <a:rPr lang="en-US" sz="2000" b="0" i="0" dirty="0">
                <a:solidFill>
                  <a:srgbClr val="1B1B1B"/>
                </a:solidFill>
                <a:effectLst/>
                <a:latin typeface="Lato" panose="020F0502020204030203" pitchFamily="34" charset="0"/>
                <a:ea typeface="Lato" panose="020F0502020204030203" pitchFamily="34" charset="0"/>
                <a:cs typeface="Lato" panose="020F0502020204030203" pitchFamily="34" charset="0"/>
              </a:rPr>
              <a:t>31 Del. C. § 3902(13) (2022):</a:t>
            </a:r>
            <a:endParaRPr lang="en-US" sz="2000" b="1" i="0" u="none" strike="noStrike" dirty="0">
              <a:solidFill>
                <a:srgbClr val="333333"/>
              </a:solidFill>
              <a:effectLst/>
              <a:latin typeface="Lato" panose="020F0502020204030203" pitchFamily="34" charset="0"/>
              <a:ea typeface="Lato" panose="020F0502020204030203" pitchFamily="34" charset="0"/>
              <a:cs typeface="Lato" panose="020F0502020204030203" pitchFamily="34" charset="0"/>
            </a:endParaRPr>
          </a:p>
          <a:p>
            <a:pPr marL="381000" rtl="0">
              <a:spcBef>
                <a:spcPts val="0"/>
              </a:spcBef>
              <a:spcAft>
                <a:spcPts val="800"/>
              </a:spcAft>
            </a:pPr>
            <a:r>
              <a:rPr lang="en-US" sz="2000" i="0" u="none" strike="noStrike" dirty="0">
                <a:solidFill>
                  <a:srgbClr val="333333"/>
                </a:solidFill>
                <a:effectLst/>
                <a:latin typeface="Lato" panose="020F0502020204030203" pitchFamily="34" charset="0"/>
                <a:ea typeface="Lato" panose="020F0502020204030203" pitchFamily="34" charset="0"/>
                <a:cs typeface="Lato" panose="020F0502020204030203" pitchFamily="34" charset="0"/>
              </a:rPr>
              <a:t>(13) “Financial institution” means any of the following:</a:t>
            </a:r>
            <a:endParaRPr lang="en-US" sz="2000" dirty="0">
              <a:effectLst/>
              <a:latin typeface="Lato" panose="020F0502020204030203" pitchFamily="34" charset="0"/>
              <a:ea typeface="Lato" panose="020F0502020204030203" pitchFamily="34" charset="0"/>
              <a:cs typeface="Lato" panose="020F0502020204030203" pitchFamily="34" charset="0"/>
            </a:endParaRPr>
          </a:p>
          <a:p>
            <a:pPr marL="914400" indent="-342900" rtl="0">
              <a:spcBef>
                <a:spcPts val="0"/>
              </a:spcBef>
              <a:spcAft>
                <a:spcPts val="0"/>
              </a:spcAft>
              <a:buAutoNum type="alphaLcPeriod"/>
            </a:pPr>
            <a:r>
              <a:rPr lang="en-US" sz="2000" i="0" u="none" strike="noStrike" dirty="0">
                <a:solidFill>
                  <a:srgbClr val="333333"/>
                </a:solidFill>
                <a:effectLst/>
                <a:latin typeface="Lato" panose="020F0502020204030203" pitchFamily="34" charset="0"/>
                <a:ea typeface="Lato" panose="020F0502020204030203" pitchFamily="34" charset="0"/>
                <a:cs typeface="Lato" panose="020F0502020204030203" pitchFamily="34" charset="0"/>
              </a:rPr>
              <a:t>A “depository institution,” as defined in § 3(c) of the Federal Deposit Insurance Act ( 12 U.S.C § 1813(c)).</a:t>
            </a:r>
          </a:p>
          <a:p>
            <a:pPr marL="914400" indent="-342900" rtl="0">
              <a:spcBef>
                <a:spcPts val="0"/>
              </a:spcBef>
              <a:spcAft>
                <a:spcPts val="0"/>
              </a:spcAft>
              <a:buAutoNum type="alphaLcPeriod"/>
            </a:pPr>
            <a:endParaRPr lang="en-US" sz="2000" dirty="0">
              <a:effectLst/>
              <a:latin typeface="Lato" panose="020F0502020204030203" pitchFamily="34" charset="0"/>
              <a:ea typeface="Lato" panose="020F0502020204030203" pitchFamily="34" charset="0"/>
              <a:cs typeface="Lato" panose="020F0502020204030203" pitchFamily="34" charset="0"/>
            </a:endParaRPr>
          </a:p>
          <a:p>
            <a:pPr marL="571500" rtl="0">
              <a:spcBef>
                <a:spcPts val="0"/>
              </a:spcBef>
              <a:spcAft>
                <a:spcPts val="0"/>
              </a:spcAft>
            </a:pPr>
            <a:r>
              <a:rPr lang="en-US" sz="2000" i="0" u="none" strike="noStrike" dirty="0">
                <a:solidFill>
                  <a:srgbClr val="333333"/>
                </a:solidFill>
                <a:effectLst/>
                <a:latin typeface="Lato" panose="020F0502020204030203" pitchFamily="34" charset="0"/>
                <a:ea typeface="Lato" panose="020F0502020204030203" pitchFamily="34" charset="0"/>
                <a:cs typeface="Lato" panose="020F0502020204030203" pitchFamily="34" charset="0"/>
              </a:rPr>
              <a:t>b. A “federal credit union” or “state credit union,” as defined in § 101 of the Federal Credit Union Act ( 12 U.S.C. § 1752), including, but not limited to, an institution-affiliated party of a credit union, as defined in § 206(r) of the Federal Credit Union Act ( 12 U.S.C. § 1786(r)).</a:t>
            </a:r>
          </a:p>
          <a:p>
            <a:pPr marL="571500" rtl="0">
              <a:spcBef>
                <a:spcPts val="0"/>
              </a:spcBef>
              <a:spcAft>
                <a:spcPts val="0"/>
              </a:spcAft>
            </a:pPr>
            <a:endParaRPr lang="en-US" sz="2000" dirty="0">
              <a:effectLst/>
              <a:latin typeface="Lato" panose="020F0502020204030203" pitchFamily="34" charset="0"/>
              <a:ea typeface="Lato" panose="020F0502020204030203" pitchFamily="34" charset="0"/>
              <a:cs typeface="Lato" panose="020F0502020204030203" pitchFamily="34" charset="0"/>
            </a:endParaRPr>
          </a:p>
          <a:p>
            <a:pPr marL="571500" rtl="0">
              <a:spcBef>
                <a:spcPts val="0"/>
              </a:spcBef>
              <a:spcAft>
                <a:spcPts val="800"/>
              </a:spcAft>
            </a:pPr>
            <a:r>
              <a:rPr lang="en-US" sz="2000" i="0" u="none" strike="noStrike" dirty="0">
                <a:solidFill>
                  <a:srgbClr val="333333"/>
                </a:solidFill>
                <a:effectLst/>
                <a:latin typeface="Lato" panose="020F0502020204030203" pitchFamily="34" charset="0"/>
                <a:ea typeface="Lato" panose="020F0502020204030203" pitchFamily="34" charset="0"/>
                <a:cs typeface="Lato" panose="020F0502020204030203" pitchFamily="34" charset="0"/>
              </a:rPr>
              <a:t>c. An “institution-affiliated party,” as defined in § 3(u) of the Federal Deposit Insurance Act ( 12 U.S.C. § 1813(u)).</a:t>
            </a:r>
            <a:endParaRPr lang="en-US" sz="2000" dirty="0">
              <a:effectLst/>
              <a:latin typeface="Lato" panose="020F0502020204030203" pitchFamily="34" charset="0"/>
              <a:ea typeface="Lato" panose="020F0502020204030203" pitchFamily="34" charset="0"/>
              <a:cs typeface="Lato" panose="020F0502020204030203" pitchFamily="34" charset="0"/>
            </a:endParaRPr>
          </a:p>
          <a:p>
            <a:br>
              <a:rPr lang="en-US" dirty="0"/>
            </a:br>
            <a:endParaRPr lang="en-US" dirty="0"/>
          </a:p>
        </p:txBody>
      </p:sp>
    </p:spTree>
    <p:extLst>
      <p:ext uri="{BB962C8B-B14F-4D97-AF65-F5344CB8AC3E}">
        <p14:creationId xmlns:p14="http://schemas.microsoft.com/office/powerpoint/2010/main" val="33388864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89ECE-EFEC-C4B7-E1BC-CCCD59445733}"/>
              </a:ext>
            </a:extLst>
          </p:cNvPr>
          <p:cNvSpPr>
            <a:spLocks noGrp="1"/>
          </p:cNvSpPr>
          <p:nvPr>
            <p:ph type="title"/>
          </p:nvPr>
        </p:nvSpPr>
        <p:spPr/>
        <p:txBody>
          <a:bodyPr/>
          <a:lstStyle/>
          <a:p>
            <a:r>
              <a:rPr lang="en-US" dirty="0"/>
              <a:t>Delaware Title 11 </a:t>
            </a:r>
            <a:r>
              <a:rPr lang="en-US" b="1" i="0" dirty="0">
                <a:solidFill>
                  <a:srgbClr val="333333"/>
                </a:solidFill>
                <a:effectLst/>
                <a:latin typeface="Arial" panose="020B0604020202020204" pitchFamily="34" charset="0"/>
              </a:rPr>
              <a:t>§ 201</a:t>
            </a:r>
            <a:endParaRPr lang="en-US" dirty="0"/>
          </a:p>
        </p:txBody>
      </p:sp>
      <p:sp>
        <p:nvSpPr>
          <p:cNvPr id="3" name="Content Placeholder 2">
            <a:extLst>
              <a:ext uri="{FF2B5EF4-FFF2-40B4-BE49-F238E27FC236}">
                <a16:creationId xmlns:a16="http://schemas.microsoft.com/office/drawing/2014/main" id="{93D15B6A-90E6-B8E8-7EB4-4546DEB2BE0F}"/>
              </a:ext>
            </a:extLst>
          </p:cNvPr>
          <p:cNvSpPr>
            <a:spLocks noGrp="1"/>
          </p:cNvSpPr>
          <p:nvPr>
            <p:ph sz="quarter" idx="15"/>
          </p:nvPr>
        </p:nvSpPr>
        <p:spPr>
          <a:xfrm>
            <a:off x="594360" y="2676525"/>
            <a:ext cx="6109583" cy="3597470"/>
          </a:xfrm>
        </p:spPr>
        <p:txBody>
          <a:bodyPr>
            <a:normAutofit/>
          </a:bodyPr>
          <a:lstStyle/>
          <a:p>
            <a:r>
              <a:rPr lang="en-US" sz="2800" b="0" i="0" u="none" strike="noStrike" dirty="0">
                <a:solidFill>
                  <a:srgbClr val="333333"/>
                </a:solidFill>
                <a:effectLst/>
                <a:latin typeface="Arial" panose="020B0604020202020204" pitchFamily="34" charset="0"/>
              </a:rPr>
              <a:t>(10) “Elderly person” means any person who is </a:t>
            </a:r>
            <a:r>
              <a:rPr lang="en-US" sz="2800" b="0" i="0" u="none" strike="noStrike" dirty="0">
                <a:solidFill>
                  <a:srgbClr val="333333"/>
                </a:solidFill>
                <a:effectLst/>
                <a:highlight>
                  <a:srgbClr val="FFFF00"/>
                </a:highlight>
                <a:latin typeface="Arial" panose="020B0604020202020204" pitchFamily="34" charset="0"/>
              </a:rPr>
              <a:t>62</a:t>
            </a:r>
            <a:r>
              <a:rPr lang="en-US" sz="2800" b="0" i="0" u="none" strike="noStrike" dirty="0">
                <a:solidFill>
                  <a:srgbClr val="333333"/>
                </a:solidFill>
                <a:effectLst/>
                <a:latin typeface="Arial" panose="020B0604020202020204" pitchFamily="34" charset="0"/>
              </a:rPr>
              <a:t> years of age or older. Thus, the terms “elderly person” and “person who is 62 years of age or older” shall have the same meaning as used in this Code or in any action brought pursuant to this Code.</a:t>
            </a:r>
            <a:endParaRPr lang="en-US" sz="2800" dirty="0"/>
          </a:p>
        </p:txBody>
      </p:sp>
    </p:spTree>
    <p:extLst>
      <p:ext uri="{BB962C8B-B14F-4D97-AF65-F5344CB8AC3E}">
        <p14:creationId xmlns:p14="http://schemas.microsoft.com/office/powerpoint/2010/main" val="39755882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89ECE-EFEC-C4B7-E1BC-CCCD59445733}"/>
              </a:ext>
            </a:extLst>
          </p:cNvPr>
          <p:cNvSpPr>
            <a:spLocks noGrp="1"/>
          </p:cNvSpPr>
          <p:nvPr>
            <p:ph type="title"/>
          </p:nvPr>
        </p:nvSpPr>
        <p:spPr/>
        <p:txBody>
          <a:bodyPr/>
          <a:lstStyle/>
          <a:p>
            <a:r>
              <a:rPr lang="en-US" dirty="0"/>
              <a:t>Delaware title 31 </a:t>
            </a:r>
            <a:r>
              <a:rPr lang="en-US" b="1" i="0" dirty="0">
                <a:solidFill>
                  <a:srgbClr val="333333"/>
                </a:solidFill>
                <a:effectLst/>
                <a:latin typeface="Arial" panose="020B0604020202020204" pitchFamily="34" charset="0"/>
              </a:rPr>
              <a:t>§ </a:t>
            </a:r>
            <a:r>
              <a:rPr lang="en-US" dirty="0"/>
              <a:t>3910 </a:t>
            </a:r>
            <a:br>
              <a:rPr lang="en-US" dirty="0"/>
            </a:br>
            <a:r>
              <a:rPr lang="en-US" dirty="0"/>
              <a:t>Duty to Report</a:t>
            </a:r>
          </a:p>
        </p:txBody>
      </p:sp>
      <p:sp>
        <p:nvSpPr>
          <p:cNvPr id="3" name="Content Placeholder 2">
            <a:extLst>
              <a:ext uri="{FF2B5EF4-FFF2-40B4-BE49-F238E27FC236}">
                <a16:creationId xmlns:a16="http://schemas.microsoft.com/office/drawing/2014/main" id="{93D15B6A-90E6-B8E8-7EB4-4546DEB2BE0F}"/>
              </a:ext>
            </a:extLst>
          </p:cNvPr>
          <p:cNvSpPr>
            <a:spLocks noGrp="1"/>
          </p:cNvSpPr>
          <p:nvPr>
            <p:ph sz="quarter" idx="15"/>
          </p:nvPr>
        </p:nvSpPr>
        <p:spPr/>
        <p:txBody>
          <a:bodyPr/>
          <a:lstStyle/>
          <a:p>
            <a:r>
              <a:rPr lang="en-US" sz="1800" b="1" i="0" u="none" strike="noStrike" dirty="0">
                <a:solidFill>
                  <a:srgbClr val="333333"/>
                </a:solidFill>
                <a:effectLst/>
                <a:latin typeface="Arial" panose="020B0604020202020204" pitchFamily="34" charset="0"/>
              </a:rPr>
              <a:t>(a) Any person having reasonable cause to believe that an adult person is impaired or incapacitated as defined in § 3902 of this title and is in need of protective services as defined in § 3904 of this title shall report such information to the Department in the manner and format published by the Department.</a:t>
            </a:r>
            <a:endParaRPr lang="en-US" dirty="0"/>
          </a:p>
        </p:txBody>
      </p:sp>
    </p:spTree>
    <p:extLst>
      <p:ext uri="{BB962C8B-B14F-4D97-AF65-F5344CB8AC3E}">
        <p14:creationId xmlns:p14="http://schemas.microsoft.com/office/powerpoint/2010/main" val="12479306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89ECE-EFEC-C4B7-E1BC-CCCD59445733}"/>
              </a:ext>
            </a:extLst>
          </p:cNvPr>
          <p:cNvSpPr>
            <a:spLocks noGrp="1"/>
          </p:cNvSpPr>
          <p:nvPr>
            <p:ph type="title"/>
          </p:nvPr>
        </p:nvSpPr>
        <p:spPr/>
        <p:txBody>
          <a:bodyPr/>
          <a:lstStyle/>
          <a:p>
            <a:r>
              <a:rPr lang="en-US" dirty="0"/>
              <a:t>Delaware title 31 </a:t>
            </a:r>
            <a:r>
              <a:rPr lang="en-US" b="1" i="0" dirty="0">
                <a:solidFill>
                  <a:srgbClr val="333333"/>
                </a:solidFill>
                <a:effectLst/>
                <a:latin typeface="Arial" panose="020B0604020202020204" pitchFamily="34" charset="0"/>
              </a:rPr>
              <a:t>§ </a:t>
            </a:r>
            <a:r>
              <a:rPr lang="en-US" dirty="0"/>
              <a:t>3910 </a:t>
            </a:r>
            <a:br>
              <a:rPr lang="en-US" dirty="0"/>
            </a:br>
            <a:r>
              <a:rPr lang="en-US" dirty="0"/>
              <a:t>Duty to Report</a:t>
            </a:r>
          </a:p>
        </p:txBody>
      </p:sp>
      <p:sp>
        <p:nvSpPr>
          <p:cNvPr id="3" name="Content Placeholder 2">
            <a:extLst>
              <a:ext uri="{FF2B5EF4-FFF2-40B4-BE49-F238E27FC236}">
                <a16:creationId xmlns:a16="http://schemas.microsoft.com/office/drawing/2014/main" id="{93D15B6A-90E6-B8E8-7EB4-4546DEB2BE0F}"/>
              </a:ext>
            </a:extLst>
          </p:cNvPr>
          <p:cNvSpPr>
            <a:spLocks noGrp="1"/>
          </p:cNvSpPr>
          <p:nvPr>
            <p:ph sz="quarter" idx="15"/>
          </p:nvPr>
        </p:nvSpPr>
        <p:spPr>
          <a:xfrm>
            <a:off x="594359" y="2676525"/>
            <a:ext cx="10279049" cy="3597470"/>
          </a:xfrm>
        </p:spPr>
        <p:txBody>
          <a:bodyPr>
            <a:normAutofit lnSpcReduction="10000"/>
          </a:bodyPr>
          <a:lstStyle/>
          <a:p>
            <a:pPr marL="190500" rtl="0">
              <a:spcBef>
                <a:spcPts val="0"/>
              </a:spcBef>
              <a:spcAft>
                <a:spcPts val="0"/>
              </a:spcAft>
            </a:pPr>
            <a:r>
              <a:rPr lang="en-US" sz="1800" b="1" i="0" u="none" strike="noStrike" dirty="0">
                <a:solidFill>
                  <a:srgbClr val="333333"/>
                </a:solidFill>
                <a:effectLst/>
                <a:latin typeface="Lato" panose="020F0502020204030203" pitchFamily="34" charset="0"/>
                <a:ea typeface="Lato" panose="020F0502020204030203" pitchFamily="34" charset="0"/>
                <a:cs typeface="Lato" panose="020F0502020204030203" pitchFamily="34" charset="0"/>
              </a:rPr>
              <a:t>(c) If an employee of a financial institution who has </a:t>
            </a:r>
            <a:r>
              <a:rPr lang="en-US" sz="1800" b="1" i="0" u="none" strike="noStrike" dirty="0">
                <a:solidFill>
                  <a:srgbClr val="333333"/>
                </a:solidFill>
                <a:effectLst/>
                <a:highlight>
                  <a:srgbClr val="FFFF00"/>
                </a:highlight>
                <a:latin typeface="Lato" panose="020F0502020204030203" pitchFamily="34" charset="0"/>
                <a:ea typeface="Lato" panose="020F0502020204030203" pitchFamily="34" charset="0"/>
                <a:cs typeface="Lato" panose="020F0502020204030203" pitchFamily="34" charset="0"/>
              </a:rPr>
              <a:t>direct contact with an elderly person has reasonable cause</a:t>
            </a:r>
            <a:r>
              <a:rPr lang="en-US" sz="1800" b="1" i="0" u="none" strike="noStrike" dirty="0">
                <a:solidFill>
                  <a:srgbClr val="333333"/>
                </a:solidFill>
                <a:effectLst/>
                <a:latin typeface="Lato" panose="020F0502020204030203" pitchFamily="34" charset="0"/>
                <a:ea typeface="Lato" panose="020F0502020204030203" pitchFamily="34" charset="0"/>
                <a:cs typeface="Lato" panose="020F0502020204030203" pitchFamily="34" charset="0"/>
              </a:rPr>
              <a:t> to believe that such elderly person who is an account holder may be subject to </a:t>
            </a:r>
            <a:r>
              <a:rPr lang="en-US" sz="1800" b="1" i="0" u="none" strike="noStrike" dirty="0">
                <a:solidFill>
                  <a:srgbClr val="333333"/>
                </a:solidFill>
                <a:effectLst/>
                <a:highlight>
                  <a:srgbClr val="FFFF00"/>
                </a:highlight>
                <a:latin typeface="Lato" panose="020F0502020204030203" pitchFamily="34" charset="0"/>
                <a:ea typeface="Lato" panose="020F0502020204030203" pitchFamily="34" charset="0"/>
                <a:cs typeface="Lato" panose="020F0502020204030203" pitchFamily="34" charset="0"/>
              </a:rPr>
              <a:t>past, current or attempted financial exploitation</a:t>
            </a:r>
            <a:r>
              <a:rPr lang="en-US" sz="1800" b="1" i="0" u="none" strike="noStrike" dirty="0">
                <a:solidFill>
                  <a:srgbClr val="333333"/>
                </a:solidFill>
                <a:effectLst/>
                <a:latin typeface="Lato" panose="020F0502020204030203" pitchFamily="34" charset="0"/>
                <a:ea typeface="Lato" panose="020F0502020204030203" pitchFamily="34" charset="0"/>
                <a:cs typeface="Lato" panose="020F0502020204030203" pitchFamily="34" charset="0"/>
              </a:rPr>
              <a:t>, that </a:t>
            </a:r>
            <a:r>
              <a:rPr lang="en-US" sz="1800" b="1" i="0" u="none" strike="noStrike" dirty="0">
                <a:solidFill>
                  <a:srgbClr val="333333"/>
                </a:solidFill>
                <a:effectLst/>
                <a:highlight>
                  <a:srgbClr val="FFFF00"/>
                </a:highlight>
                <a:latin typeface="Lato" panose="020F0502020204030203" pitchFamily="34" charset="0"/>
                <a:ea typeface="Lato" panose="020F0502020204030203" pitchFamily="34" charset="0"/>
                <a:cs typeface="Lato" panose="020F0502020204030203" pitchFamily="34" charset="0"/>
              </a:rPr>
              <a:t>employee shall follow any internal written policy, program, plan or procedure adopted by the financial institution </a:t>
            </a:r>
            <a:r>
              <a:rPr lang="en-US" sz="1800" b="1" i="0" u="none" strike="noStrike" dirty="0">
                <a:solidFill>
                  <a:srgbClr val="333333"/>
                </a:solidFill>
                <a:effectLst/>
                <a:latin typeface="Lato" panose="020F0502020204030203" pitchFamily="34" charset="0"/>
                <a:ea typeface="Lato" panose="020F0502020204030203" pitchFamily="34" charset="0"/>
                <a:cs typeface="Lato" panose="020F0502020204030203" pitchFamily="34" charset="0"/>
              </a:rPr>
              <a:t>for the purpose of establishing protocols for the reporting of past, current or attempted financial exploitation. Said policies, programs, plans or procedures shall </a:t>
            </a:r>
            <a:r>
              <a:rPr lang="en-US" sz="1800" b="1" i="0" u="none" strike="noStrike" dirty="0">
                <a:solidFill>
                  <a:srgbClr val="333333"/>
                </a:solidFill>
                <a:effectLst/>
                <a:highlight>
                  <a:srgbClr val="FFFF00"/>
                </a:highlight>
                <a:latin typeface="Lato" panose="020F0502020204030203" pitchFamily="34" charset="0"/>
                <a:ea typeface="Lato" panose="020F0502020204030203" pitchFamily="34" charset="0"/>
                <a:cs typeface="Lato" panose="020F0502020204030203" pitchFamily="34" charset="0"/>
              </a:rPr>
              <a:t>require written reporting to the Department</a:t>
            </a:r>
            <a:r>
              <a:rPr lang="en-US" sz="1800" b="1" i="0" u="none" strike="noStrike" dirty="0">
                <a:solidFill>
                  <a:srgbClr val="333333"/>
                </a:solidFill>
                <a:effectLst/>
                <a:latin typeface="Lato" panose="020F0502020204030203" pitchFamily="34" charset="0"/>
                <a:ea typeface="Lato" panose="020F0502020204030203" pitchFamily="34" charset="0"/>
                <a:cs typeface="Lato" panose="020F0502020204030203" pitchFamily="34" charset="0"/>
              </a:rPr>
              <a:t>, in the format published by the Department, </a:t>
            </a:r>
            <a:r>
              <a:rPr lang="en-US" sz="1800" b="1" i="0" u="none" strike="noStrike" dirty="0">
                <a:solidFill>
                  <a:srgbClr val="333333"/>
                </a:solidFill>
                <a:effectLst/>
                <a:highlight>
                  <a:srgbClr val="FFFF00"/>
                </a:highlight>
                <a:latin typeface="Lato" panose="020F0502020204030203" pitchFamily="34" charset="0"/>
                <a:ea typeface="Lato" panose="020F0502020204030203" pitchFamily="34" charset="0"/>
                <a:cs typeface="Lato" panose="020F0502020204030203" pitchFamily="34" charset="0"/>
              </a:rPr>
              <a:t>by the earlier of the date on which the financial institution completes its investigation or 5 business days </a:t>
            </a:r>
            <a:r>
              <a:rPr lang="en-US" sz="1800" b="1" i="0" u="none" strike="noStrike" dirty="0">
                <a:solidFill>
                  <a:srgbClr val="333333"/>
                </a:solidFill>
                <a:effectLst/>
                <a:latin typeface="Lato" panose="020F0502020204030203" pitchFamily="34" charset="0"/>
                <a:ea typeface="Lato" panose="020F0502020204030203" pitchFamily="34" charset="0"/>
                <a:cs typeface="Lato" panose="020F0502020204030203" pitchFamily="34" charset="0"/>
              </a:rPr>
              <a:t>after the bank identifies a suspicious transaction pursuant to the policies, programs, plans or procedures adopted by the financial institution. Such policies, programs, plans or procedures may, in addition, allow reporting to agencies such as the Delaware Department of Justice or the Federal Trade Commission. </a:t>
            </a:r>
            <a:r>
              <a:rPr lang="en-US" sz="1800" b="1" i="0" u="none" strike="noStrike" dirty="0">
                <a:solidFill>
                  <a:srgbClr val="333333"/>
                </a:solidFill>
                <a:effectLst/>
                <a:highlight>
                  <a:srgbClr val="FFFF00"/>
                </a:highlight>
                <a:latin typeface="Lato" panose="020F0502020204030203" pitchFamily="34" charset="0"/>
                <a:ea typeface="Lato" panose="020F0502020204030203" pitchFamily="34" charset="0"/>
                <a:cs typeface="Lato" panose="020F0502020204030203" pitchFamily="34" charset="0"/>
              </a:rPr>
              <a:t>In addition, said institution shall be empowered to place a hold on a proposed transaction for a period of 10 business days following the filing of the report.</a:t>
            </a:r>
            <a:r>
              <a:rPr lang="en-US" sz="1800" b="1" i="0" u="none" strike="noStrike" dirty="0">
                <a:solidFill>
                  <a:srgbClr val="333333"/>
                </a:solidFill>
                <a:effectLst/>
                <a:latin typeface="Lato" panose="020F0502020204030203" pitchFamily="34" charset="0"/>
                <a:ea typeface="Lato" panose="020F0502020204030203" pitchFamily="34" charset="0"/>
                <a:cs typeface="Lato" panose="020F0502020204030203" pitchFamily="34" charset="0"/>
              </a:rPr>
              <a:t> The proposed transaction </a:t>
            </a:r>
            <a:r>
              <a:rPr lang="en-US" sz="1800" b="1" i="0" u="none" strike="noStrike" dirty="0">
                <a:solidFill>
                  <a:srgbClr val="333333"/>
                </a:solidFill>
                <a:effectLst/>
                <a:highlight>
                  <a:srgbClr val="FFFF00"/>
                </a:highlight>
                <a:latin typeface="Lato" panose="020F0502020204030203" pitchFamily="34" charset="0"/>
                <a:ea typeface="Lato" panose="020F0502020204030203" pitchFamily="34" charset="0"/>
                <a:cs typeface="Lato" panose="020F0502020204030203" pitchFamily="34" charset="0"/>
              </a:rPr>
              <a:t>can be held another 30 business days </a:t>
            </a:r>
            <a:r>
              <a:rPr lang="en-US" sz="1800" b="1" i="0" u="none" strike="noStrike" dirty="0">
                <a:solidFill>
                  <a:srgbClr val="333333"/>
                </a:solidFill>
                <a:effectLst/>
                <a:latin typeface="Lato" panose="020F0502020204030203" pitchFamily="34" charset="0"/>
                <a:ea typeface="Lato" panose="020F0502020204030203" pitchFamily="34" charset="0"/>
                <a:cs typeface="Lato" panose="020F0502020204030203" pitchFamily="34" charset="0"/>
              </a:rPr>
              <a:t>at the request of an investigating federal or state agency or if the financial institution has not heard from either the Department or the Delaware Department of Justice, or the financial institution may seek injunctive relief from a court of competent jurisdiction.</a:t>
            </a:r>
            <a:endParaRPr lang="en-US" sz="1600" b="0" dirty="0">
              <a:effectLst/>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8071704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89ECE-EFEC-C4B7-E1BC-CCCD59445733}"/>
              </a:ext>
            </a:extLst>
          </p:cNvPr>
          <p:cNvSpPr>
            <a:spLocks noGrp="1"/>
          </p:cNvSpPr>
          <p:nvPr>
            <p:ph type="title"/>
          </p:nvPr>
        </p:nvSpPr>
        <p:spPr/>
        <p:txBody>
          <a:bodyPr/>
          <a:lstStyle/>
          <a:p>
            <a:r>
              <a:rPr lang="en-US" dirty="0"/>
              <a:t>Delaware title 31 </a:t>
            </a:r>
            <a:r>
              <a:rPr lang="en-US" b="1" i="0" dirty="0">
                <a:solidFill>
                  <a:srgbClr val="333333"/>
                </a:solidFill>
                <a:effectLst/>
                <a:latin typeface="Arial" panose="020B0604020202020204" pitchFamily="34" charset="0"/>
              </a:rPr>
              <a:t>§ </a:t>
            </a:r>
            <a:r>
              <a:rPr lang="en-US" dirty="0"/>
              <a:t>3910 </a:t>
            </a:r>
            <a:br>
              <a:rPr lang="en-US" dirty="0"/>
            </a:br>
            <a:r>
              <a:rPr lang="en-US" dirty="0"/>
              <a:t>Duty to Report</a:t>
            </a:r>
          </a:p>
        </p:txBody>
      </p:sp>
      <p:sp>
        <p:nvSpPr>
          <p:cNvPr id="3" name="Content Placeholder 2">
            <a:extLst>
              <a:ext uri="{FF2B5EF4-FFF2-40B4-BE49-F238E27FC236}">
                <a16:creationId xmlns:a16="http://schemas.microsoft.com/office/drawing/2014/main" id="{93D15B6A-90E6-B8E8-7EB4-4546DEB2BE0F}"/>
              </a:ext>
            </a:extLst>
          </p:cNvPr>
          <p:cNvSpPr>
            <a:spLocks noGrp="1"/>
          </p:cNvSpPr>
          <p:nvPr>
            <p:ph sz="quarter" idx="15"/>
          </p:nvPr>
        </p:nvSpPr>
        <p:spPr>
          <a:xfrm>
            <a:off x="594360" y="2676525"/>
            <a:ext cx="9235440" cy="3597470"/>
          </a:xfrm>
        </p:spPr>
        <p:txBody>
          <a:bodyPr>
            <a:normAutofit/>
          </a:bodyPr>
          <a:lstStyle/>
          <a:p>
            <a:pPr marL="190500" rtl="0">
              <a:spcBef>
                <a:spcPts val="0"/>
              </a:spcBef>
              <a:spcAft>
                <a:spcPts val="0"/>
              </a:spcAft>
            </a:pPr>
            <a:r>
              <a:rPr lang="en-US" sz="1800" b="1" i="0" u="none" strike="noStrike" dirty="0">
                <a:solidFill>
                  <a:srgbClr val="333333"/>
                </a:solidFill>
                <a:effectLst/>
                <a:latin typeface="Lato" panose="020F0502020204030203" pitchFamily="34" charset="0"/>
                <a:ea typeface="Lato" panose="020F0502020204030203" pitchFamily="34" charset="0"/>
                <a:cs typeface="Lato" panose="020F0502020204030203" pitchFamily="34" charset="0"/>
              </a:rPr>
              <a:t>(d) Any </a:t>
            </a:r>
            <a:r>
              <a:rPr lang="en-US" sz="1800" b="1" i="0" u="none" strike="noStrike" dirty="0">
                <a:solidFill>
                  <a:srgbClr val="333333"/>
                </a:solidFill>
                <a:effectLst/>
                <a:highlight>
                  <a:srgbClr val="FFFF00"/>
                </a:highlight>
                <a:latin typeface="Lato" panose="020F0502020204030203" pitchFamily="34" charset="0"/>
                <a:ea typeface="Lato" panose="020F0502020204030203" pitchFamily="34" charset="0"/>
                <a:cs typeface="Lato" panose="020F0502020204030203" pitchFamily="34" charset="0"/>
              </a:rPr>
              <a:t>person or entity participating in good faith </a:t>
            </a:r>
            <a:r>
              <a:rPr lang="en-US" sz="1800" b="1" i="0" u="none" strike="noStrike" dirty="0">
                <a:solidFill>
                  <a:srgbClr val="333333"/>
                </a:solidFill>
                <a:effectLst/>
                <a:latin typeface="Lato" panose="020F0502020204030203" pitchFamily="34" charset="0"/>
                <a:ea typeface="Lato" panose="020F0502020204030203" pitchFamily="34" charset="0"/>
                <a:cs typeface="Lato" panose="020F0502020204030203" pitchFamily="34" charset="0"/>
              </a:rPr>
              <a:t>in reporting or holding or not holding a transaction pursuant to this chapter </a:t>
            </a:r>
            <a:r>
              <a:rPr lang="en-US" sz="1800" b="1" i="0" u="none" strike="noStrike" dirty="0">
                <a:solidFill>
                  <a:srgbClr val="333333"/>
                </a:solidFill>
                <a:effectLst/>
                <a:highlight>
                  <a:srgbClr val="FFFF00"/>
                </a:highlight>
                <a:latin typeface="Lato" panose="020F0502020204030203" pitchFamily="34" charset="0"/>
                <a:ea typeface="Lato" panose="020F0502020204030203" pitchFamily="34" charset="0"/>
                <a:cs typeface="Lato" panose="020F0502020204030203" pitchFamily="34" charset="0"/>
              </a:rPr>
              <a:t>shall have immunity </a:t>
            </a:r>
            <a:r>
              <a:rPr lang="en-US" sz="1800" b="1" i="0" u="none" strike="noStrike" dirty="0">
                <a:solidFill>
                  <a:srgbClr val="333333"/>
                </a:solidFill>
                <a:effectLst/>
                <a:latin typeface="Lato" panose="020F0502020204030203" pitchFamily="34" charset="0"/>
                <a:ea typeface="Lato" panose="020F0502020204030203" pitchFamily="34" charset="0"/>
                <a:cs typeface="Lato" panose="020F0502020204030203" pitchFamily="34" charset="0"/>
              </a:rPr>
              <a:t>from any liability, civil, administrative, or criminal that might otherwise exist as a result of reporting or holding or not holding the transaction.</a:t>
            </a:r>
            <a:endParaRPr lang="en-US" sz="1600" b="0" dirty="0">
              <a:effectLst/>
              <a:latin typeface="Lato" panose="020F0502020204030203" pitchFamily="34" charset="0"/>
              <a:ea typeface="Lato" panose="020F0502020204030203" pitchFamily="34" charset="0"/>
              <a:cs typeface="Lato" panose="020F0502020204030203" pitchFamily="34" charset="0"/>
            </a:endParaRPr>
          </a:p>
          <a:p>
            <a:pPr marL="190500" rtl="0">
              <a:spcBef>
                <a:spcPts val="0"/>
              </a:spcBef>
              <a:spcAft>
                <a:spcPts val="800"/>
              </a:spcAft>
            </a:pPr>
            <a:r>
              <a:rPr lang="en-US" sz="1800" b="1" i="0" u="none" strike="noStrike" dirty="0">
                <a:solidFill>
                  <a:srgbClr val="333333"/>
                </a:solidFill>
                <a:effectLst/>
                <a:latin typeface="Lato" panose="020F0502020204030203" pitchFamily="34" charset="0"/>
                <a:ea typeface="Lato" panose="020F0502020204030203" pitchFamily="34" charset="0"/>
                <a:cs typeface="Lato" panose="020F0502020204030203" pitchFamily="34" charset="0"/>
              </a:rPr>
              <a:t>(e) </a:t>
            </a:r>
            <a:r>
              <a:rPr lang="en-US" sz="1800" b="1" i="0" u="none" strike="noStrike" dirty="0">
                <a:solidFill>
                  <a:srgbClr val="333333"/>
                </a:solidFill>
                <a:effectLst/>
                <a:highlight>
                  <a:srgbClr val="FFFF00"/>
                </a:highlight>
                <a:latin typeface="Lato" panose="020F0502020204030203" pitchFamily="34" charset="0"/>
                <a:ea typeface="Lato" panose="020F0502020204030203" pitchFamily="34" charset="0"/>
                <a:cs typeface="Lato" panose="020F0502020204030203" pitchFamily="34" charset="0"/>
              </a:rPr>
              <a:t>Unless a hold is requested by the Department or the Delaware Department of Justice, a financial institution is not required to hold a transaction </a:t>
            </a:r>
            <a:r>
              <a:rPr lang="en-US" sz="1800" b="1" i="0" u="none" strike="noStrike" dirty="0">
                <a:solidFill>
                  <a:srgbClr val="333333"/>
                </a:solidFill>
                <a:effectLst/>
                <a:latin typeface="Lato" panose="020F0502020204030203" pitchFamily="34" charset="0"/>
                <a:ea typeface="Lato" panose="020F0502020204030203" pitchFamily="34" charset="0"/>
                <a:cs typeface="Lato" panose="020F0502020204030203" pitchFamily="34" charset="0"/>
              </a:rPr>
              <a:t>when provided with information alleging that financial exploitation may have occurred, may have been attempted, or is being attempted, but may use its discretion to determine whether or not to refuse to hold a transaction based on the information available to the financial institution.</a:t>
            </a:r>
            <a:endParaRPr lang="en-US" sz="1600" b="0" dirty="0">
              <a:effectLst/>
              <a:latin typeface="Lato" panose="020F0502020204030203" pitchFamily="34" charset="0"/>
              <a:ea typeface="Lato" panose="020F0502020204030203" pitchFamily="34" charset="0"/>
              <a:cs typeface="Lato" panose="020F0502020204030203" pitchFamily="34" charset="0"/>
            </a:endParaRPr>
          </a:p>
          <a:p>
            <a:br>
              <a:rPr lang="en-US" sz="1600" dirty="0"/>
            </a:br>
            <a:endParaRPr lang="en-US" dirty="0"/>
          </a:p>
        </p:txBody>
      </p:sp>
    </p:spTree>
    <p:extLst>
      <p:ext uri="{BB962C8B-B14F-4D97-AF65-F5344CB8AC3E}">
        <p14:creationId xmlns:p14="http://schemas.microsoft.com/office/powerpoint/2010/main" val="14560881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19F4C-46CD-3F28-0672-33DBF4FBFE22}"/>
              </a:ext>
            </a:extLst>
          </p:cNvPr>
          <p:cNvSpPr>
            <a:spLocks noGrp="1"/>
          </p:cNvSpPr>
          <p:nvPr>
            <p:ph type="title"/>
          </p:nvPr>
        </p:nvSpPr>
        <p:spPr/>
        <p:txBody>
          <a:bodyPr/>
          <a:lstStyle/>
          <a:p>
            <a:r>
              <a:rPr lang="en-US" dirty="0"/>
              <a:t>Whom should reports be made?</a:t>
            </a:r>
          </a:p>
        </p:txBody>
      </p:sp>
      <p:sp>
        <p:nvSpPr>
          <p:cNvPr id="3" name="Content Placeholder 2">
            <a:extLst>
              <a:ext uri="{FF2B5EF4-FFF2-40B4-BE49-F238E27FC236}">
                <a16:creationId xmlns:a16="http://schemas.microsoft.com/office/drawing/2014/main" id="{17DBF38A-AB91-08FF-6FF5-9AA86DB27C2C}"/>
              </a:ext>
            </a:extLst>
          </p:cNvPr>
          <p:cNvSpPr>
            <a:spLocks noGrp="1"/>
          </p:cNvSpPr>
          <p:nvPr>
            <p:ph sz="quarter" idx="15"/>
          </p:nvPr>
        </p:nvSpPr>
        <p:spPr/>
        <p:txBody>
          <a:bodyPr/>
          <a:lstStyle/>
          <a:p>
            <a:pPr rtl="0">
              <a:spcBef>
                <a:spcPts val="0"/>
              </a:spcBef>
              <a:spcAft>
                <a:spcPts val="0"/>
              </a:spcAft>
            </a:pPr>
            <a:r>
              <a:rPr lang="en-US" sz="1800" b="1" i="0" u="none" strike="noStrike" dirty="0">
                <a:solidFill>
                  <a:srgbClr val="333333"/>
                </a:solidFill>
                <a:effectLst/>
                <a:latin typeface="Arial" panose="020B0604020202020204" pitchFamily="34" charset="0"/>
              </a:rPr>
              <a:t>Reports should be made to Adult Protective Services within 24 hours by calling </a:t>
            </a:r>
            <a:r>
              <a:rPr lang="en-US" sz="1800" b="1" i="1" u="none" strike="noStrike" dirty="0">
                <a:solidFill>
                  <a:srgbClr val="333333"/>
                </a:solidFill>
                <a:effectLst/>
                <a:latin typeface="Arial" panose="020B0604020202020204" pitchFamily="34" charset="0"/>
              </a:rPr>
              <a:t>1-888-277-4302 (1-888-APS-4302) </a:t>
            </a:r>
            <a:r>
              <a:rPr lang="en-US" sz="1800" b="1" i="0" u="none" strike="noStrike" dirty="0">
                <a:solidFill>
                  <a:srgbClr val="333333"/>
                </a:solidFill>
                <a:effectLst/>
                <a:latin typeface="Arial" panose="020B0604020202020204" pitchFamily="34" charset="0"/>
              </a:rPr>
              <a:t>or by using the </a:t>
            </a:r>
            <a:r>
              <a:rPr lang="en-US" sz="1800" b="1" i="0" u="none" strike="noStrike" dirty="0">
                <a:solidFill>
                  <a:srgbClr val="8B0505"/>
                </a:solidFill>
                <a:effectLst/>
                <a:latin typeface="Arial" panose="020B0604020202020204" pitchFamily="34" charset="0"/>
                <a:hlinkClick r:id="rId2"/>
              </a:rPr>
              <a:t>Adult Protective Services Online Submission Form</a:t>
            </a:r>
            <a:r>
              <a:rPr lang="en-US" sz="1800" b="1" i="0" u="none" strike="noStrike" dirty="0">
                <a:solidFill>
                  <a:srgbClr val="333333"/>
                </a:solidFill>
                <a:effectLst/>
                <a:latin typeface="Arial" panose="020B0604020202020204" pitchFamily="34" charset="0"/>
              </a:rPr>
              <a:t>.</a:t>
            </a:r>
            <a:endParaRPr lang="en-US" b="0" dirty="0">
              <a:effectLst/>
            </a:endParaRPr>
          </a:p>
          <a:p>
            <a:r>
              <a:rPr lang="en-US" sz="1800" b="1" i="0" u="none" strike="noStrike" dirty="0">
                <a:solidFill>
                  <a:srgbClr val="333333"/>
                </a:solidFill>
                <a:effectLst/>
                <a:latin typeface="Arial" panose="020B0604020202020204" pitchFamily="34" charset="0"/>
              </a:rPr>
              <a:t>Financial institutions only: To make a referral to APS related to suspected financial exploitation, complete the </a:t>
            </a:r>
            <a:r>
              <a:rPr lang="en-US" sz="1800" b="1" i="0" u="none" strike="noStrike" dirty="0">
                <a:solidFill>
                  <a:srgbClr val="8B0505"/>
                </a:solidFill>
                <a:effectLst/>
                <a:latin typeface="Arial" panose="020B0604020202020204" pitchFamily="34" charset="0"/>
                <a:hlinkClick r:id="rId3"/>
              </a:rPr>
              <a:t>Report of Suspected Financial Exploitation Form</a:t>
            </a:r>
            <a:endParaRPr lang="en-US" dirty="0"/>
          </a:p>
        </p:txBody>
      </p:sp>
    </p:spTree>
    <p:extLst>
      <p:ext uri="{BB962C8B-B14F-4D97-AF65-F5344CB8AC3E}">
        <p14:creationId xmlns:p14="http://schemas.microsoft.com/office/powerpoint/2010/main" val="36734683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0BF65-C84B-45C3-72CA-AFDA68851174}"/>
              </a:ext>
            </a:extLst>
          </p:cNvPr>
          <p:cNvSpPr>
            <a:spLocks noGrp="1"/>
          </p:cNvSpPr>
          <p:nvPr>
            <p:ph type="title"/>
          </p:nvPr>
        </p:nvSpPr>
        <p:spPr/>
        <p:txBody>
          <a:bodyPr/>
          <a:lstStyle/>
          <a:p>
            <a:r>
              <a:rPr lang="en-US" dirty="0"/>
              <a:t>Fraud in the Future?</a:t>
            </a:r>
          </a:p>
        </p:txBody>
      </p:sp>
    </p:spTree>
    <p:extLst>
      <p:ext uri="{BB962C8B-B14F-4D97-AF65-F5344CB8AC3E}">
        <p14:creationId xmlns:p14="http://schemas.microsoft.com/office/powerpoint/2010/main" val="4353765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346ED-721D-85EE-2F1B-A31D0912DE29}"/>
              </a:ext>
            </a:extLst>
          </p:cNvPr>
          <p:cNvSpPr>
            <a:spLocks noGrp="1"/>
          </p:cNvSpPr>
          <p:nvPr>
            <p:ph type="title"/>
          </p:nvPr>
        </p:nvSpPr>
        <p:spPr/>
        <p:txBody>
          <a:bodyPr/>
          <a:lstStyle/>
          <a:p>
            <a:r>
              <a:rPr lang="en-US" sz="4000" dirty="0">
                <a:solidFill>
                  <a:srgbClr val="4E5665"/>
                </a:solidFill>
                <a:latin typeface="Playfair Display" panose="020F0502020204030204" pitchFamily="2" charset="0"/>
              </a:rPr>
              <a:t>How Generative AI Maybe Used for Fraud</a:t>
            </a:r>
            <a:endParaRPr lang="en-US" sz="4000" dirty="0"/>
          </a:p>
        </p:txBody>
      </p:sp>
      <p:sp>
        <p:nvSpPr>
          <p:cNvPr id="3" name="Content Placeholder 2">
            <a:extLst>
              <a:ext uri="{FF2B5EF4-FFF2-40B4-BE49-F238E27FC236}">
                <a16:creationId xmlns:a16="http://schemas.microsoft.com/office/drawing/2014/main" id="{DB097449-5B72-ADA0-3B2D-1CBC160D6B90}"/>
              </a:ext>
            </a:extLst>
          </p:cNvPr>
          <p:cNvSpPr>
            <a:spLocks noGrp="1"/>
          </p:cNvSpPr>
          <p:nvPr>
            <p:ph sz="quarter" idx="15"/>
          </p:nvPr>
        </p:nvSpPr>
        <p:spPr>
          <a:xfrm>
            <a:off x="594360" y="2447925"/>
            <a:ext cx="4490827" cy="3597470"/>
          </a:xfrm>
        </p:spPr>
        <p:txBody>
          <a:bodyPr>
            <a:normAutofit/>
          </a:bodyPr>
          <a:lstStyle/>
          <a:p>
            <a:pPr lvl="1"/>
            <a:r>
              <a:rPr lang="en-US" sz="3200" b="1" i="0" u="none" strike="noStrike" dirty="0">
                <a:solidFill>
                  <a:srgbClr val="505050"/>
                </a:solidFill>
                <a:effectLst/>
                <a:latin typeface="Arial" panose="020B0604020202020204" pitchFamily="34" charset="0"/>
              </a:rPr>
              <a:t>Deep Fakes</a:t>
            </a:r>
          </a:p>
        </p:txBody>
      </p:sp>
      <p:sp>
        <p:nvSpPr>
          <p:cNvPr id="4" name="Content Placeholder 3">
            <a:extLst>
              <a:ext uri="{FF2B5EF4-FFF2-40B4-BE49-F238E27FC236}">
                <a16:creationId xmlns:a16="http://schemas.microsoft.com/office/drawing/2014/main" id="{41FC7B50-71A6-D8BE-C032-5EB4CF5706D5}"/>
              </a:ext>
            </a:extLst>
          </p:cNvPr>
          <p:cNvSpPr>
            <a:spLocks noGrp="1"/>
          </p:cNvSpPr>
          <p:nvPr>
            <p:ph sz="quarter" idx="16"/>
          </p:nvPr>
        </p:nvSpPr>
        <p:spPr>
          <a:xfrm>
            <a:off x="4356848" y="2494732"/>
            <a:ext cx="6060604" cy="3597470"/>
          </a:xfrm>
        </p:spPr>
        <p:txBody>
          <a:bodyPr>
            <a:normAutofit/>
          </a:bodyPr>
          <a:lstStyle/>
          <a:p>
            <a:pPr marL="285750" indent="-285750">
              <a:buFont typeface="Arial" panose="020B0604020202020204" pitchFamily="34" charset="0"/>
              <a:buChar char="•"/>
            </a:pPr>
            <a:r>
              <a:rPr lang="en-US" sz="2400" b="0" i="0" dirty="0">
                <a:solidFill>
                  <a:srgbClr val="444444"/>
                </a:solidFill>
                <a:effectLst/>
                <a:latin typeface="-apple-system"/>
              </a:rPr>
              <a:t>Artificially created videos or audio recordings, called deepfakes, are designed to mimic real people. They are often used to trick individuals into believing false information and unwittingly participate in fraudulent transactions.</a:t>
            </a:r>
          </a:p>
          <a:p>
            <a:pPr marL="285750" indent="-285750">
              <a:buFont typeface="Arial" panose="020B0604020202020204" pitchFamily="34" charset="0"/>
              <a:buChar char="•"/>
            </a:pPr>
            <a:endParaRPr lang="en-US" sz="1600" b="0" i="0" dirty="0">
              <a:solidFill>
                <a:srgbClr val="444444"/>
              </a:solidFill>
              <a:effectLst/>
              <a:latin typeface="-apple-system"/>
            </a:endParaRPr>
          </a:p>
          <a:p>
            <a:pPr marL="285750" indent="-285750">
              <a:buFont typeface="Arial" panose="020B0604020202020204" pitchFamily="34" charset="0"/>
              <a:buChar char="•"/>
            </a:pPr>
            <a:endParaRPr lang="en-US" sz="1800" b="1" i="0" u="none" strike="noStrike" dirty="0">
              <a:solidFill>
                <a:srgbClr val="505050"/>
              </a:solidFill>
              <a:effectLst/>
              <a:latin typeface="Arial" panose="020B0604020202020204" pitchFamily="34" charset="0"/>
            </a:endParaRPr>
          </a:p>
          <a:p>
            <a:pPr marL="285750" indent="-285750">
              <a:buFont typeface="Arial" panose="020B0604020202020204" pitchFamily="34" charset="0"/>
              <a:buChar char="•"/>
            </a:pPr>
            <a:endParaRPr lang="en-US" sz="1800" b="1" i="0" u="none" strike="noStrike" dirty="0">
              <a:solidFill>
                <a:srgbClr val="505050"/>
              </a:solidFill>
              <a:effectLst/>
              <a:latin typeface="Arial" panose="020B0604020202020204" pitchFamily="34" charset="0"/>
            </a:endParaRPr>
          </a:p>
        </p:txBody>
      </p:sp>
    </p:spTree>
    <p:extLst>
      <p:ext uri="{BB962C8B-B14F-4D97-AF65-F5344CB8AC3E}">
        <p14:creationId xmlns:p14="http://schemas.microsoft.com/office/powerpoint/2010/main" val="32529891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346ED-721D-85EE-2F1B-A31D0912DE29}"/>
              </a:ext>
            </a:extLst>
          </p:cNvPr>
          <p:cNvSpPr>
            <a:spLocks noGrp="1"/>
          </p:cNvSpPr>
          <p:nvPr>
            <p:ph type="title"/>
          </p:nvPr>
        </p:nvSpPr>
        <p:spPr>
          <a:xfrm>
            <a:off x="217842" y="0"/>
            <a:ext cx="10432228" cy="1084235"/>
          </a:xfrm>
        </p:spPr>
        <p:txBody>
          <a:bodyPr/>
          <a:lstStyle/>
          <a:p>
            <a:r>
              <a:rPr lang="en-US" sz="4000" dirty="0">
                <a:solidFill>
                  <a:srgbClr val="4E5665"/>
                </a:solidFill>
                <a:latin typeface="Playfair Display" panose="020F0502020204030204" pitchFamily="2" charset="0"/>
              </a:rPr>
              <a:t>Generative AI Fraud – Deep Fakes</a:t>
            </a:r>
            <a:endParaRPr lang="en-US" sz="4000" dirty="0"/>
          </a:p>
        </p:txBody>
      </p:sp>
      <p:pic>
        <p:nvPicPr>
          <p:cNvPr id="11" name="Picture 10">
            <a:extLst>
              <a:ext uri="{FF2B5EF4-FFF2-40B4-BE49-F238E27FC236}">
                <a16:creationId xmlns:a16="http://schemas.microsoft.com/office/drawing/2014/main" id="{3BA6C603-4689-78D0-ADD1-2AAE0091E0EB}"/>
              </a:ext>
            </a:extLst>
          </p:cNvPr>
          <p:cNvPicPr>
            <a:picLocks noChangeAspect="1"/>
          </p:cNvPicPr>
          <p:nvPr/>
        </p:nvPicPr>
        <p:blipFill>
          <a:blip r:embed="rId3"/>
          <a:stretch>
            <a:fillRect/>
          </a:stretch>
        </p:blipFill>
        <p:spPr>
          <a:xfrm>
            <a:off x="0" y="1298374"/>
            <a:ext cx="12192000" cy="5559626"/>
          </a:xfrm>
          <a:prstGeom prst="rect">
            <a:avLst/>
          </a:prstGeom>
        </p:spPr>
      </p:pic>
    </p:spTree>
    <p:extLst>
      <p:ext uri="{BB962C8B-B14F-4D97-AF65-F5344CB8AC3E}">
        <p14:creationId xmlns:p14="http://schemas.microsoft.com/office/powerpoint/2010/main" val="36496587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346ED-721D-85EE-2F1B-A31D0912DE29}"/>
              </a:ext>
            </a:extLst>
          </p:cNvPr>
          <p:cNvSpPr>
            <a:spLocks noGrp="1"/>
          </p:cNvSpPr>
          <p:nvPr>
            <p:ph type="title"/>
          </p:nvPr>
        </p:nvSpPr>
        <p:spPr/>
        <p:txBody>
          <a:bodyPr/>
          <a:lstStyle/>
          <a:p>
            <a:r>
              <a:rPr lang="en-US" sz="4000" dirty="0">
                <a:solidFill>
                  <a:srgbClr val="4E5665"/>
                </a:solidFill>
                <a:latin typeface="Playfair Display" panose="020F0502020204030204" pitchFamily="2" charset="0"/>
              </a:rPr>
              <a:t>Generative AI Fraud – Deep Fakes</a:t>
            </a:r>
            <a:endParaRPr lang="en-US" sz="4000" dirty="0"/>
          </a:p>
        </p:txBody>
      </p:sp>
      <p:pic>
        <p:nvPicPr>
          <p:cNvPr id="4" name="Picture 3">
            <a:extLst>
              <a:ext uri="{FF2B5EF4-FFF2-40B4-BE49-F238E27FC236}">
                <a16:creationId xmlns:a16="http://schemas.microsoft.com/office/drawing/2014/main" id="{94A64660-2936-8A2C-42DF-BB1C6371DFC9}"/>
              </a:ext>
            </a:extLst>
          </p:cNvPr>
          <p:cNvPicPr>
            <a:picLocks noChangeAspect="1"/>
          </p:cNvPicPr>
          <p:nvPr/>
        </p:nvPicPr>
        <p:blipFill>
          <a:blip r:embed="rId3"/>
          <a:stretch>
            <a:fillRect/>
          </a:stretch>
        </p:blipFill>
        <p:spPr>
          <a:xfrm>
            <a:off x="691601" y="2688798"/>
            <a:ext cx="10808797" cy="2582449"/>
          </a:xfrm>
          <a:prstGeom prst="rect">
            <a:avLst/>
          </a:prstGeom>
        </p:spPr>
      </p:pic>
    </p:spTree>
    <p:extLst>
      <p:ext uri="{BB962C8B-B14F-4D97-AF65-F5344CB8AC3E}">
        <p14:creationId xmlns:p14="http://schemas.microsoft.com/office/powerpoint/2010/main" val="22201203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346ED-721D-85EE-2F1B-A31D0912DE29}"/>
              </a:ext>
            </a:extLst>
          </p:cNvPr>
          <p:cNvSpPr>
            <a:spLocks noGrp="1"/>
          </p:cNvSpPr>
          <p:nvPr>
            <p:ph type="title"/>
          </p:nvPr>
        </p:nvSpPr>
        <p:spPr/>
        <p:txBody>
          <a:bodyPr/>
          <a:lstStyle/>
          <a:p>
            <a:r>
              <a:rPr lang="en-US" sz="4000" dirty="0">
                <a:solidFill>
                  <a:srgbClr val="4E5665"/>
                </a:solidFill>
                <a:latin typeface="Playfair Display" panose="020F0502020204030204" pitchFamily="2" charset="0"/>
              </a:rPr>
              <a:t>Generative AI Fraud – Deep Fakes</a:t>
            </a:r>
            <a:endParaRPr lang="en-US" sz="4000" dirty="0"/>
          </a:p>
        </p:txBody>
      </p:sp>
      <p:sp>
        <p:nvSpPr>
          <p:cNvPr id="4" name="Content Placeholder 3">
            <a:extLst>
              <a:ext uri="{FF2B5EF4-FFF2-40B4-BE49-F238E27FC236}">
                <a16:creationId xmlns:a16="http://schemas.microsoft.com/office/drawing/2014/main" id="{41FC7B50-71A6-D8BE-C032-5EB4CF5706D5}"/>
              </a:ext>
            </a:extLst>
          </p:cNvPr>
          <p:cNvSpPr>
            <a:spLocks noGrp="1"/>
          </p:cNvSpPr>
          <p:nvPr>
            <p:ph sz="quarter" idx="16"/>
          </p:nvPr>
        </p:nvSpPr>
        <p:spPr>
          <a:xfrm>
            <a:off x="1323191" y="2494732"/>
            <a:ext cx="9094261" cy="3597470"/>
          </a:xfrm>
        </p:spPr>
        <p:txBody>
          <a:bodyPr>
            <a:normAutofit/>
          </a:bodyPr>
          <a:lstStyle/>
          <a:p>
            <a:pPr marL="285750" indent="-285750">
              <a:buFont typeface="Arial" panose="020B0604020202020204" pitchFamily="34" charset="0"/>
              <a:buChar char="•"/>
            </a:pPr>
            <a:r>
              <a:rPr lang="en-US" sz="3600" dirty="0">
                <a:solidFill>
                  <a:srgbClr val="444444"/>
                </a:solidFill>
                <a:latin typeface="-apple-system"/>
              </a:rPr>
              <a:t>With advances in AI, mass amounts of training data are no longer required. E.g. Play.HT only needs 30 seconds of data to create a model that can mimic a person’s voice</a:t>
            </a:r>
            <a:endParaRPr lang="en-US" sz="3600" b="1" i="0" u="none" strike="noStrike" dirty="0">
              <a:solidFill>
                <a:srgbClr val="505050"/>
              </a:solidFill>
              <a:effectLst/>
              <a:latin typeface="Arial" panose="020B0604020202020204" pitchFamily="34" charset="0"/>
            </a:endParaRPr>
          </a:p>
          <a:p>
            <a:endParaRPr lang="en-US" sz="1800" b="1" i="0" u="none" strike="noStrike" dirty="0">
              <a:solidFill>
                <a:srgbClr val="505050"/>
              </a:solidFill>
              <a:effectLst/>
              <a:latin typeface="Arial" panose="020B0604020202020204" pitchFamily="34" charset="0"/>
            </a:endParaRPr>
          </a:p>
        </p:txBody>
      </p:sp>
    </p:spTree>
    <p:extLst>
      <p:ext uri="{BB962C8B-B14F-4D97-AF65-F5344CB8AC3E}">
        <p14:creationId xmlns:p14="http://schemas.microsoft.com/office/powerpoint/2010/main" val="1848436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0BF65-C84B-45C3-72CA-AFDA68851174}"/>
              </a:ext>
            </a:extLst>
          </p:cNvPr>
          <p:cNvSpPr>
            <a:spLocks noGrp="1"/>
          </p:cNvSpPr>
          <p:nvPr>
            <p:ph type="title"/>
          </p:nvPr>
        </p:nvSpPr>
        <p:spPr/>
        <p:txBody>
          <a:bodyPr/>
          <a:lstStyle/>
          <a:p>
            <a:r>
              <a:rPr lang="en-US" dirty="0"/>
              <a:t>Financial Exploitation</a:t>
            </a:r>
          </a:p>
        </p:txBody>
      </p:sp>
      <p:sp>
        <p:nvSpPr>
          <p:cNvPr id="3" name="Text Placeholder 2">
            <a:extLst>
              <a:ext uri="{FF2B5EF4-FFF2-40B4-BE49-F238E27FC236}">
                <a16:creationId xmlns:a16="http://schemas.microsoft.com/office/drawing/2014/main" id="{3B8EBC2C-6DD7-5003-38EB-40753046FE8C}"/>
              </a:ext>
            </a:extLst>
          </p:cNvPr>
          <p:cNvSpPr>
            <a:spLocks noGrp="1"/>
          </p:cNvSpPr>
          <p:nvPr>
            <p:ph sz="quarter" idx="13"/>
          </p:nvPr>
        </p:nvSpPr>
        <p:spPr/>
        <p:txBody>
          <a:bodyPr tIns="457200">
            <a:normAutofit/>
          </a:bodyPr>
          <a:lstStyle/>
          <a:p>
            <a:r>
              <a:rPr lang="en-US" dirty="0"/>
              <a:t>Fraud</a:t>
            </a:r>
          </a:p>
          <a:p>
            <a:pPr lvl="1"/>
            <a:r>
              <a:rPr lang="en-US" dirty="0"/>
              <a:t>A stranger with no personal relationship to the victim</a:t>
            </a:r>
          </a:p>
          <a:p>
            <a:r>
              <a:rPr lang="en-US" dirty="0"/>
              <a:t>Financial Abuse</a:t>
            </a:r>
          </a:p>
          <a:p>
            <a:pPr lvl="1"/>
            <a:r>
              <a:rPr lang="en-US" dirty="0"/>
              <a:t>Individual who knows the victim and are in positions of trust to commit crimes</a:t>
            </a:r>
          </a:p>
          <a:p>
            <a:pPr lvl="1"/>
            <a:r>
              <a:rPr lang="en-US" dirty="0"/>
              <a:t>Family members, caregivers</a:t>
            </a:r>
          </a:p>
          <a:p>
            <a:pPr lvl="1"/>
            <a:endParaRPr lang="en-US" dirty="0"/>
          </a:p>
          <a:p>
            <a:endParaRPr lang="en-US" dirty="0"/>
          </a:p>
        </p:txBody>
      </p:sp>
    </p:spTree>
    <p:extLst>
      <p:ext uri="{BB962C8B-B14F-4D97-AF65-F5344CB8AC3E}">
        <p14:creationId xmlns:p14="http://schemas.microsoft.com/office/powerpoint/2010/main" val="33466857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346ED-721D-85EE-2F1B-A31D0912DE29}"/>
              </a:ext>
            </a:extLst>
          </p:cNvPr>
          <p:cNvSpPr>
            <a:spLocks noGrp="1"/>
          </p:cNvSpPr>
          <p:nvPr>
            <p:ph type="title"/>
          </p:nvPr>
        </p:nvSpPr>
        <p:spPr/>
        <p:txBody>
          <a:bodyPr/>
          <a:lstStyle/>
          <a:p>
            <a:r>
              <a:rPr lang="en-US" sz="4000" dirty="0">
                <a:solidFill>
                  <a:srgbClr val="4E5665"/>
                </a:solidFill>
                <a:latin typeface="Playfair Display" panose="020F0502020204030204" pitchFamily="2" charset="0"/>
              </a:rPr>
              <a:t>How Generative AI Maybe Used for Fraud</a:t>
            </a:r>
            <a:endParaRPr lang="en-US" sz="4000" dirty="0"/>
          </a:p>
        </p:txBody>
      </p:sp>
      <p:sp>
        <p:nvSpPr>
          <p:cNvPr id="4" name="Content Placeholder 3">
            <a:extLst>
              <a:ext uri="{FF2B5EF4-FFF2-40B4-BE49-F238E27FC236}">
                <a16:creationId xmlns:a16="http://schemas.microsoft.com/office/drawing/2014/main" id="{41FC7B50-71A6-D8BE-C032-5EB4CF5706D5}"/>
              </a:ext>
            </a:extLst>
          </p:cNvPr>
          <p:cNvSpPr>
            <a:spLocks noGrp="1"/>
          </p:cNvSpPr>
          <p:nvPr>
            <p:ph sz="quarter" idx="16"/>
          </p:nvPr>
        </p:nvSpPr>
        <p:spPr>
          <a:xfrm>
            <a:off x="1323191" y="2494732"/>
            <a:ext cx="9094261" cy="3597470"/>
          </a:xfrm>
        </p:spPr>
        <p:txBody>
          <a:bodyPr>
            <a:normAutofit/>
          </a:bodyPr>
          <a:lstStyle/>
          <a:p>
            <a:pPr marL="342900" indent="-342900" algn="l">
              <a:buFont typeface="Arial" panose="020B0604020202020204" pitchFamily="34" charset="0"/>
              <a:buChar char="•"/>
            </a:pPr>
            <a:r>
              <a:rPr lang="en-US" b="1" i="0" dirty="0">
                <a:solidFill>
                  <a:srgbClr val="444444"/>
                </a:solidFill>
                <a:effectLst/>
                <a:latin typeface="Lato" panose="020F0502020204030203" pitchFamily="34" charset="0"/>
                <a:ea typeface="Lato" panose="020F0502020204030203" pitchFamily="34" charset="0"/>
                <a:cs typeface="Lato" panose="020F0502020204030203" pitchFamily="34" charset="0"/>
              </a:rPr>
              <a:t>AI-Enabled Phishing </a:t>
            </a:r>
            <a:r>
              <a:rPr lang="en-US" b="0" i="0" dirty="0">
                <a:solidFill>
                  <a:srgbClr val="444444"/>
                </a:solidFill>
                <a:effectLst/>
                <a:latin typeface="Lato" panose="020F0502020204030203" pitchFamily="34" charset="0"/>
                <a:ea typeface="Lato" panose="020F0502020204030203" pitchFamily="34" charset="0"/>
                <a:cs typeface="Lato" panose="020F0502020204030203" pitchFamily="34" charset="0"/>
              </a:rPr>
              <a:t>– Fraudsters use machine learning algorithms to create phishing emails, texts, or messages that mimic legitimate communications from banks or financial institutions. These AI-generated messages can trick individuals into disclosing confidential information or downloading malware, allowing criminals to access and steal financial data.</a:t>
            </a:r>
          </a:p>
          <a:p>
            <a:pPr marL="342900" indent="-342900">
              <a:buFont typeface="Arial" panose="020B0604020202020204" pitchFamily="34" charset="0"/>
              <a:buChar char="•"/>
            </a:pPr>
            <a:r>
              <a:rPr lang="en-US" b="1" i="0" dirty="0">
                <a:solidFill>
                  <a:srgbClr val="444444"/>
                </a:solidFill>
                <a:effectLst/>
                <a:latin typeface="Lato" panose="020F0502020204030203" pitchFamily="34" charset="0"/>
                <a:ea typeface="Lato" panose="020F0502020204030203" pitchFamily="34" charset="0"/>
                <a:cs typeface="Lato" panose="020F0502020204030203" pitchFamily="34" charset="0"/>
              </a:rPr>
              <a:t>Document Forgery</a:t>
            </a:r>
            <a:r>
              <a:rPr lang="en-US" b="0" i="0" dirty="0">
                <a:solidFill>
                  <a:srgbClr val="444444"/>
                </a:solidFill>
                <a:effectLst/>
                <a:latin typeface="Lato" panose="020F0502020204030203" pitchFamily="34" charset="0"/>
                <a:ea typeface="Lato" panose="020F0502020204030203" pitchFamily="34" charset="0"/>
                <a:cs typeface="Lato" panose="020F0502020204030203" pitchFamily="34" charset="0"/>
              </a:rPr>
              <a:t> – This involves using generative AI to create or alter documents, such as bank statements, audit reports, and financial records. These AI-generated documents appear authentic, making it difficult for financial institutions to detect and verify their legitimacy.</a:t>
            </a:r>
          </a:p>
          <a:p>
            <a:pPr marL="342900" indent="-342900" algn="l">
              <a:buFont typeface="Arial" panose="020B0604020202020204" pitchFamily="34" charset="0"/>
              <a:buChar char="•"/>
            </a:pPr>
            <a:endParaRPr lang="en-US" b="0" i="0" dirty="0">
              <a:solidFill>
                <a:srgbClr val="444444"/>
              </a:solidFill>
              <a:effectLst/>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endParaRPr lang="en-US" sz="1800" b="1" i="0" u="none" strike="noStrike" dirty="0">
              <a:solidFill>
                <a:srgbClr val="505050"/>
              </a:solidFill>
              <a:effectLst/>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7234847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0BF65-C84B-45C3-72CA-AFDA68851174}"/>
              </a:ext>
            </a:extLst>
          </p:cNvPr>
          <p:cNvSpPr>
            <a:spLocks noGrp="1"/>
          </p:cNvSpPr>
          <p:nvPr>
            <p:ph type="title"/>
          </p:nvPr>
        </p:nvSpPr>
        <p:spPr/>
        <p:txBody>
          <a:bodyPr/>
          <a:lstStyle/>
          <a:p>
            <a:r>
              <a:rPr lang="en-US" dirty="0"/>
              <a:t>Stay Vigilant</a:t>
            </a:r>
          </a:p>
        </p:txBody>
      </p:sp>
    </p:spTree>
    <p:extLst>
      <p:ext uri="{BB962C8B-B14F-4D97-AF65-F5344CB8AC3E}">
        <p14:creationId xmlns:p14="http://schemas.microsoft.com/office/powerpoint/2010/main" val="41831015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p:txBody>
          <a:bodyPr/>
          <a:lstStyle/>
          <a:p>
            <a:r>
              <a:rPr lang="en-US" dirty="0"/>
              <a:t>Email Received, Aug 19 10:09am</a:t>
            </a:r>
          </a:p>
        </p:txBody>
      </p:sp>
      <p:sp>
        <p:nvSpPr>
          <p:cNvPr id="7" name="Text Placeholder 6">
            <a:extLst>
              <a:ext uri="{FF2B5EF4-FFF2-40B4-BE49-F238E27FC236}">
                <a16:creationId xmlns:a16="http://schemas.microsoft.com/office/drawing/2014/main" id="{F70BD87D-F7DA-961B-4024-A354DC87D168}"/>
              </a:ext>
            </a:extLst>
          </p:cNvPr>
          <p:cNvSpPr>
            <a:spLocks noGrp="1"/>
          </p:cNvSpPr>
          <p:nvPr>
            <p:ph sz="quarter" idx="13"/>
          </p:nvPr>
        </p:nvSpPr>
        <p:spPr>
          <a:xfrm>
            <a:off x="2614107" y="2282007"/>
            <a:ext cx="9434458" cy="4473117"/>
          </a:xfrm>
        </p:spPr>
        <p:txBody>
          <a:bodyPr>
            <a:normAutofit fontScale="40000" lnSpcReduction="20000"/>
          </a:bodyPr>
          <a:lstStyle/>
          <a:p>
            <a:pPr marL="0" indent="0" rtl="0">
              <a:spcBef>
                <a:spcPts val="0"/>
              </a:spcBef>
              <a:spcAft>
                <a:spcPts val="0"/>
              </a:spcAft>
              <a:buNone/>
            </a:pPr>
            <a:endParaRPr lang="en-US" sz="4500" b="0" dirty="0">
              <a:effectLst/>
              <a:latin typeface="Lato" panose="020F0502020204030203" pitchFamily="34" charset="0"/>
              <a:ea typeface="Lato" panose="020F0502020204030203" pitchFamily="34" charset="0"/>
              <a:cs typeface="Lato" panose="020F0502020204030203" pitchFamily="34" charset="0"/>
            </a:endParaRPr>
          </a:p>
          <a:p>
            <a:pPr marL="0" indent="0" rtl="0">
              <a:spcBef>
                <a:spcPts val="0"/>
              </a:spcBef>
              <a:spcAft>
                <a:spcPts val="0"/>
              </a:spcAft>
              <a:buNone/>
            </a:pPr>
            <a:r>
              <a:rPr lang="en-US" sz="4500" b="1" i="0" u="none" strike="noStrike" dirty="0">
                <a:solidFill>
                  <a:srgbClr val="333333"/>
                </a:solidFill>
                <a:effectLst/>
                <a:latin typeface="Lato" panose="020F0502020204030203" pitchFamily="34" charset="0"/>
                <a:ea typeface="Lato" panose="020F0502020204030203" pitchFamily="34" charset="0"/>
                <a:cs typeface="Lato" panose="020F0502020204030203" pitchFamily="34" charset="0"/>
              </a:rPr>
              <a:t>From: John Smith &lt;</a:t>
            </a:r>
            <a:r>
              <a:rPr lang="en-US" sz="4500" b="1" i="0" u="sng" strike="noStrike" dirty="0">
                <a:solidFill>
                  <a:srgbClr val="1155CC"/>
                </a:solidFill>
                <a:effectLst/>
                <a:latin typeface="Lato" panose="020F0502020204030203" pitchFamily="34" charset="0"/>
                <a:ea typeface="Lato" panose="020F0502020204030203" pitchFamily="34" charset="0"/>
                <a:cs typeface="Lato" panose="020F0502020204030203" pitchFamily="34" charset="0"/>
                <a:hlinkClick r:id="rId3"/>
              </a:rPr>
              <a:t>JohnSmith@johnsmith.com</a:t>
            </a:r>
            <a:r>
              <a:rPr lang="en-US" sz="4500" b="1" i="0" u="none" strike="noStrike" dirty="0">
                <a:solidFill>
                  <a:srgbClr val="333333"/>
                </a:solidFill>
                <a:effectLst/>
                <a:latin typeface="Lato" panose="020F0502020204030203" pitchFamily="34" charset="0"/>
                <a:ea typeface="Lato" panose="020F0502020204030203" pitchFamily="34" charset="0"/>
                <a:cs typeface="Lato" panose="020F0502020204030203" pitchFamily="34" charset="0"/>
              </a:rPr>
              <a:t>&gt; (email changed to protect identity)</a:t>
            </a:r>
            <a:endParaRPr lang="en-US" sz="4500" b="0" dirty="0">
              <a:effectLst/>
              <a:latin typeface="Lato" panose="020F0502020204030203" pitchFamily="34" charset="0"/>
              <a:ea typeface="Lato" panose="020F0502020204030203" pitchFamily="34" charset="0"/>
              <a:cs typeface="Lato" panose="020F0502020204030203" pitchFamily="34" charset="0"/>
            </a:endParaRPr>
          </a:p>
          <a:p>
            <a:pPr marL="0" indent="0" rtl="0">
              <a:spcBef>
                <a:spcPts val="0"/>
              </a:spcBef>
              <a:spcAft>
                <a:spcPts val="0"/>
              </a:spcAft>
              <a:buNone/>
            </a:pPr>
            <a:r>
              <a:rPr lang="en-US" sz="4500" b="1" i="0" u="none" strike="noStrike" dirty="0">
                <a:solidFill>
                  <a:srgbClr val="333333"/>
                </a:solidFill>
                <a:effectLst/>
                <a:latin typeface="Lato" panose="020F0502020204030203" pitchFamily="34" charset="0"/>
                <a:ea typeface="Lato" panose="020F0502020204030203" pitchFamily="34" charset="0"/>
                <a:cs typeface="Lato" panose="020F0502020204030203" pitchFamily="34" charset="0"/>
              </a:rPr>
              <a:t>Date: Mon, Aug 19, 2024 at 10:09 AM</a:t>
            </a:r>
            <a:endParaRPr lang="en-US" sz="4500" b="0" dirty="0">
              <a:effectLst/>
              <a:latin typeface="Lato" panose="020F0502020204030203" pitchFamily="34" charset="0"/>
              <a:ea typeface="Lato" panose="020F0502020204030203" pitchFamily="34" charset="0"/>
              <a:cs typeface="Lato" panose="020F0502020204030203" pitchFamily="34" charset="0"/>
            </a:endParaRPr>
          </a:p>
          <a:p>
            <a:pPr marL="0" indent="0" rtl="0">
              <a:spcBef>
                <a:spcPts val="0"/>
              </a:spcBef>
              <a:spcAft>
                <a:spcPts val="0"/>
              </a:spcAft>
              <a:buNone/>
            </a:pPr>
            <a:r>
              <a:rPr lang="en-US" sz="4500" b="1" i="0" u="none" strike="noStrike" dirty="0">
                <a:solidFill>
                  <a:srgbClr val="333333"/>
                </a:solidFill>
                <a:effectLst/>
                <a:latin typeface="Lato" panose="020F0502020204030203" pitchFamily="34" charset="0"/>
                <a:ea typeface="Lato" panose="020F0502020204030203" pitchFamily="34" charset="0"/>
                <a:cs typeface="Lato" panose="020F0502020204030203" pitchFamily="34" charset="0"/>
              </a:rPr>
              <a:t>Subject: Transfer</a:t>
            </a:r>
            <a:endParaRPr lang="en-US" sz="4500" b="0" dirty="0">
              <a:effectLst/>
              <a:latin typeface="Lato" panose="020F0502020204030203" pitchFamily="34" charset="0"/>
              <a:ea typeface="Lato" panose="020F0502020204030203" pitchFamily="34" charset="0"/>
              <a:cs typeface="Lato" panose="020F0502020204030203" pitchFamily="34" charset="0"/>
            </a:endParaRPr>
          </a:p>
          <a:p>
            <a:pPr marL="0" indent="0" rtl="0">
              <a:spcBef>
                <a:spcPts val="0"/>
              </a:spcBef>
              <a:spcAft>
                <a:spcPts val="0"/>
              </a:spcAft>
              <a:buNone/>
            </a:pPr>
            <a:r>
              <a:rPr lang="en-US" sz="4500" b="1" i="0" u="none" strike="noStrike" dirty="0">
                <a:solidFill>
                  <a:srgbClr val="333333"/>
                </a:solidFill>
                <a:effectLst/>
                <a:latin typeface="Lato" panose="020F0502020204030203" pitchFamily="34" charset="0"/>
                <a:ea typeface="Lato" panose="020F0502020204030203" pitchFamily="34" charset="0"/>
                <a:cs typeface="Lato" panose="020F0502020204030203" pitchFamily="34" charset="0"/>
              </a:rPr>
              <a:t>To: Operations </a:t>
            </a:r>
            <a:r>
              <a:rPr lang="en-US" sz="4500" b="1" i="0" u="none" strike="noStrike" dirty="0">
                <a:solidFill>
                  <a:srgbClr val="1155CC"/>
                </a:solidFill>
                <a:effectLst/>
                <a:latin typeface="Lato" panose="020F0502020204030203" pitchFamily="34" charset="0"/>
                <a:ea typeface="Lato" panose="020F0502020204030203" pitchFamily="34" charset="0"/>
                <a:cs typeface="Lato" panose="020F0502020204030203" pitchFamily="34" charset="0"/>
              </a:rPr>
              <a:t>&lt;operations@prudentinvestors.com</a:t>
            </a:r>
            <a:r>
              <a:rPr lang="en-US" sz="4500" b="1" i="0" u="none" strike="noStrike" dirty="0">
                <a:solidFill>
                  <a:srgbClr val="333333"/>
                </a:solidFill>
                <a:effectLst/>
                <a:latin typeface="Lato" panose="020F0502020204030203" pitchFamily="34" charset="0"/>
                <a:ea typeface="Lato" panose="020F0502020204030203" pitchFamily="34" charset="0"/>
                <a:cs typeface="Lato" panose="020F0502020204030203" pitchFamily="34" charset="0"/>
              </a:rPr>
              <a:t>&gt;</a:t>
            </a:r>
            <a:endParaRPr lang="en-US" sz="4500" b="0" dirty="0">
              <a:effectLst/>
              <a:latin typeface="Lato" panose="020F0502020204030203" pitchFamily="34" charset="0"/>
              <a:ea typeface="Lato" panose="020F0502020204030203" pitchFamily="34" charset="0"/>
              <a:cs typeface="Lato" panose="020F0502020204030203" pitchFamily="34" charset="0"/>
            </a:endParaRPr>
          </a:p>
          <a:p>
            <a:pPr marL="0" indent="0" rtl="0">
              <a:spcBef>
                <a:spcPts val="0"/>
              </a:spcBef>
              <a:spcAft>
                <a:spcPts val="0"/>
              </a:spcAft>
              <a:buNone/>
            </a:pPr>
            <a:br>
              <a:rPr lang="en-US" sz="4500" b="0" dirty="0">
                <a:effectLst/>
                <a:latin typeface="Lato" panose="020F0502020204030203" pitchFamily="34" charset="0"/>
                <a:ea typeface="Lato" panose="020F0502020204030203" pitchFamily="34" charset="0"/>
                <a:cs typeface="Lato" panose="020F0502020204030203" pitchFamily="34" charset="0"/>
              </a:rPr>
            </a:br>
            <a:br>
              <a:rPr lang="en-US" sz="4500" b="0" dirty="0">
                <a:effectLst/>
                <a:latin typeface="Lato" panose="020F0502020204030203" pitchFamily="34" charset="0"/>
                <a:ea typeface="Lato" panose="020F0502020204030203" pitchFamily="34" charset="0"/>
                <a:cs typeface="Lato" panose="020F0502020204030203" pitchFamily="34" charset="0"/>
              </a:rPr>
            </a:br>
            <a:r>
              <a:rPr lang="en-US" sz="4500" b="1" i="0" u="none" strike="noStrike" dirty="0">
                <a:solidFill>
                  <a:srgbClr val="333333"/>
                </a:solidFill>
                <a:effectLst/>
                <a:latin typeface="Lato" panose="020F0502020204030203" pitchFamily="34" charset="0"/>
                <a:ea typeface="Lato" panose="020F0502020204030203" pitchFamily="34" charset="0"/>
                <a:cs typeface="Lato" panose="020F0502020204030203" pitchFamily="34" charset="0"/>
              </a:rPr>
              <a:t>Good morning,</a:t>
            </a:r>
            <a:endParaRPr lang="en-US" sz="4500" b="0" dirty="0">
              <a:effectLst/>
              <a:latin typeface="Lato" panose="020F0502020204030203" pitchFamily="34" charset="0"/>
              <a:ea typeface="Lato" panose="020F0502020204030203" pitchFamily="34" charset="0"/>
              <a:cs typeface="Lato" panose="020F0502020204030203" pitchFamily="34" charset="0"/>
            </a:endParaRPr>
          </a:p>
          <a:p>
            <a:pPr marL="0" indent="0" rtl="0">
              <a:spcBef>
                <a:spcPts val="0"/>
              </a:spcBef>
              <a:spcAft>
                <a:spcPts val="0"/>
              </a:spcAft>
              <a:buNone/>
            </a:pPr>
            <a:endParaRPr lang="en-US" sz="4500" b="0" dirty="0">
              <a:effectLst/>
              <a:latin typeface="Lato" panose="020F0502020204030203" pitchFamily="34" charset="0"/>
              <a:ea typeface="Lato" panose="020F0502020204030203" pitchFamily="34" charset="0"/>
              <a:cs typeface="Lato" panose="020F0502020204030203" pitchFamily="34" charset="0"/>
            </a:endParaRPr>
          </a:p>
          <a:p>
            <a:pPr marL="0" indent="0" rtl="0">
              <a:spcBef>
                <a:spcPts val="0"/>
              </a:spcBef>
              <a:spcAft>
                <a:spcPts val="0"/>
              </a:spcAft>
              <a:buNone/>
            </a:pPr>
            <a:r>
              <a:rPr lang="en-US" sz="4500" b="1" i="0" u="none" strike="noStrike" dirty="0">
                <a:solidFill>
                  <a:srgbClr val="333333"/>
                </a:solidFill>
                <a:effectLst/>
                <a:latin typeface="Lato" panose="020F0502020204030203" pitchFamily="34" charset="0"/>
                <a:ea typeface="Lato" panose="020F0502020204030203" pitchFamily="34" charset="0"/>
                <a:cs typeface="Lato" panose="020F0502020204030203" pitchFamily="34" charset="0"/>
              </a:rPr>
              <a:t>I hope all is well with you!</a:t>
            </a:r>
            <a:endParaRPr lang="en-US" sz="4500" b="0" dirty="0">
              <a:effectLst/>
              <a:latin typeface="Lato" panose="020F0502020204030203" pitchFamily="34" charset="0"/>
              <a:ea typeface="Lato" panose="020F0502020204030203" pitchFamily="34" charset="0"/>
              <a:cs typeface="Lato" panose="020F0502020204030203" pitchFamily="34" charset="0"/>
            </a:endParaRPr>
          </a:p>
          <a:p>
            <a:pPr marL="0" indent="0" rtl="0">
              <a:spcBef>
                <a:spcPts val="0"/>
              </a:spcBef>
              <a:spcAft>
                <a:spcPts val="0"/>
              </a:spcAft>
              <a:buNone/>
            </a:pPr>
            <a:br>
              <a:rPr lang="en-US" sz="4500" b="0" dirty="0">
                <a:effectLst/>
                <a:latin typeface="Lato" panose="020F0502020204030203" pitchFamily="34" charset="0"/>
                <a:ea typeface="Lato" panose="020F0502020204030203" pitchFamily="34" charset="0"/>
                <a:cs typeface="Lato" panose="020F0502020204030203" pitchFamily="34" charset="0"/>
              </a:rPr>
            </a:br>
            <a:endParaRPr lang="en-US" sz="4500" b="0" dirty="0">
              <a:effectLst/>
              <a:latin typeface="Lato" panose="020F0502020204030203" pitchFamily="34" charset="0"/>
              <a:ea typeface="Lato" panose="020F0502020204030203" pitchFamily="34" charset="0"/>
              <a:cs typeface="Lato" panose="020F0502020204030203" pitchFamily="34" charset="0"/>
            </a:endParaRPr>
          </a:p>
          <a:p>
            <a:pPr marL="0" indent="0" rtl="0">
              <a:spcBef>
                <a:spcPts val="0"/>
              </a:spcBef>
              <a:spcAft>
                <a:spcPts val="0"/>
              </a:spcAft>
              <a:buNone/>
            </a:pPr>
            <a:r>
              <a:rPr lang="en-US" sz="4500" b="1" i="0" u="none" strike="noStrike" dirty="0">
                <a:solidFill>
                  <a:srgbClr val="333333"/>
                </a:solidFill>
                <a:effectLst/>
                <a:latin typeface="Lato" panose="020F0502020204030203" pitchFamily="34" charset="0"/>
                <a:ea typeface="Lato" panose="020F0502020204030203" pitchFamily="34" charset="0"/>
                <a:cs typeface="Lato" panose="020F0502020204030203" pitchFamily="34" charset="0"/>
              </a:rPr>
              <a:t>Please email me a PDF of the form needed to update the bank account information.</a:t>
            </a:r>
            <a:endParaRPr lang="en-US" sz="4500" b="0" dirty="0">
              <a:effectLst/>
              <a:latin typeface="Lato" panose="020F0502020204030203" pitchFamily="34" charset="0"/>
              <a:ea typeface="Lato" panose="020F0502020204030203" pitchFamily="34" charset="0"/>
              <a:cs typeface="Lato" panose="020F0502020204030203" pitchFamily="34" charset="0"/>
            </a:endParaRPr>
          </a:p>
          <a:p>
            <a:pPr marL="0" indent="0" rtl="0">
              <a:spcBef>
                <a:spcPts val="0"/>
              </a:spcBef>
              <a:spcAft>
                <a:spcPts val="0"/>
              </a:spcAft>
              <a:buNone/>
            </a:pPr>
            <a:br>
              <a:rPr lang="en-US" sz="4500" b="0" dirty="0">
                <a:effectLst/>
                <a:latin typeface="Lato" panose="020F0502020204030203" pitchFamily="34" charset="0"/>
                <a:ea typeface="Lato" panose="020F0502020204030203" pitchFamily="34" charset="0"/>
                <a:cs typeface="Lato" panose="020F0502020204030203" pitchFamily="34" charset="0"/>
              </a:rPr>
            </a:br>
            <a:endParaRPr lang="en-US" sz="4500" b="0" dirty="0">
              <a:effectLst/>
              <a:latin typeface="Lato" panose="020F0502020204030203" pitchFamily="34" charset="0"/>
              <a:ea typeface="Lato" panose="020F0502020204030203" pitchFamily="34" charset="0"/>
              <a:cs typeface="Lato" panose="020F0502020204030203" pitchFamily="34" charset="0"/>
            </a:endParaRPr>
          </a:p>
          <a:p>
            <a:pPr marL="0" indent="0" rtl="0">
              <a:spcBef>
                <a:spcPts val="0"/>
              </a:spcBef>
              <a:spcAft>
                <a:spcPts val="0"/>
              </a:spcAft>
              <a:buNone/>
            </a:pPr>
            <a:r>
              <a:rPr lang="en-US" sz="4500" b="1" i="0" u="none" strike="noStrike" dirty="0">
                <a:solidFill>
                  <a:srgbClr val="333333"/>
                </a:solidFill>
                <a:effectLst/>
                <a:latin typeface="Lato" panose="020F0502020204030203" pitchFamily="34" charset="0"/>
                <a:ea typeface="Lato" panose="020F0502020204030203" pitchFamily="34" charset="0"/>
                <a:cs typeface="Lato" panose="020F0502020204030203" pitchFamily="34" charset="0"/>
              </a:rPr>
              <a:t>Also, </a:t>
            </a:r>
            <a:r>
              <a:rPr lang="en-US" sz="4500" b="1" i="0" u="none" strike="noStrike" dirty="0" err="1">
                <a:solidFill>
                  <a:srgbClr val="333333"/>
                </a:solidFill>
                <a:effectLst/>
                <a:latin typeface="Lato" panose="020F0502020204030203" pitchFamily="34" charset="0"/>
                <a:ea typeface="Lato" panose="020F0502020204030203" pitchFamily="34" charset="0"/>
                <a:cs typeface="Lato" panose="020F0502020204030203" pitchFamily="34" charset="0"/>
              </a:rPr>
              <a:t>i</a:t>
            </a:r>
            <a:r>
              <a:rPr lang="en-US" sz="4500" b="1" i="0" u="none" strike="noStrike" dirty="0">
                <a:solidFill>
                  <a:srgbClr val="333333"/>
                </a:solidFill>
                <a:effectLst/>
                <a:latin typeface="Lato" panose="020F0502020204030203" pitchFamily="34" charset="0"/>
                <a:ea typeface="Lato" panose="020F0502020204030203" pitchFamily="34" charset="0"/>
                <a:cs typeface="Lato" panose="020F0502020204030203" pitchFamily="34" charset="0"/>
              </a:rPr>
              <a:t> need to withdraw some funds from my investment account.</a:t>
            </a:r>
            <a:endParaRPr lang="en-US" sz="4500" b="0" dirty="0">
              <a:effectLst/>
              <a:latin typeface="Lato" panose="020F0502020204030203" pitchFamily="34" charset="0"/>
              <a:ea typeface="Lato" panose="020F0502020204030203" pitchFamily="34" charset="0"/>
              <a:cs typeface="Lato" panose="020F0502020204030203" pitchFamily="34" charset="0"/>
            </a:endParaRPr>
          </a:p>
          <a:p>
            <a:pPr marL="0" indent="0" rtl="0">
              <a:spcBef>
                <a:spcPts val="0"/>
              </a:spcBef>
              <a:spcAft>
                <a:spcPts val="0"/>
              </a:spcAft>
              <a:buNone/>
            </a:pPr>
            <a:r>
              <a:rPr lang="en-US" sz="4500" b="1" i="0" u="none" strike="noStrike" dirty="0">
                <a:solidFill>
                  <a:srgbClr val="333333"/>
                </a:solidFill>
                <a:effectLst/>
                <a:latin typeface="Lato" panose="020F0502020204030203" pitchFamily="34" charset="0"/>
                <a:ea typeface="Lato" panose="020F0502020204030203" pitchFamily="34" charset="0"/>
                <a:cs typeface="Lato" panose="020F0502020204030203" pitchFamily="34" charset="0"/>
              </a:rPr>
              <a:t> </a:t>
            </a:r>
            <a:endParaRPr lang="en-US" sz="4500" b="0" dirty="0">
              <a:effectLst/>
              <a:latin typeface="Lato" panose="020F0502020204030203" pitchFamily="34" charset="0"/>
              <a:ea typeface="Lato" panose="020F0502020204030203" pitchFamily="34" charset="0"/>
              <a:cs typeface="Lato" panose="020F0502020204030203" pitchFamily="34" charset="0"/>
            </a:endParaRPr>
          </a:p>
          <a:p>
            <a:pPr marL="0" indent="0" rtl="0">
              <a:spcBef>
                <a:spcPts val="0"/>
              </a:spcBef>
              <a:spcAft>
                <a:spcPts val="0"/>
              </a:spcAft>
              <a:buNone/>
            </a:pPr>
            <a:r>
              <a:rPr lang="en-US" sz="4500" b="1" i="0" u="none" strike="noStrike" dirty="0">
                <a:solidFill>
                  <a:srgbClr val="333333"/>
                </a:solidFill>
                <a:effectLst/>
                <a:latin typeface="Lato" panose="020F0502020204030203" pitchFamily="34" charset="0"/>
                <a:ea typeface="Lato" panose="020F0502020204030203" pitchFamily="34" charset="0"/>
                <a:cs typeface="Lato" panose="020F0502020204030203" pitchFamily="34" charset="0"/>
              </a:rPr>
              <a:t>Regards,</a:t>
            </a:r>
          </a:p>
          <a:p>
            <a:pPr marL="0" indent="0" rtl="0">
              <a:spcBef>
                <a:spcPts val="0"/>
              </a:spcBef>
              <a:spcAft>
                <a:spcPts val="0"/>
              </a:spcAft>
              <a:buNone/>
            </a:pPr>
            <a:endParaRPr lang="en-US" sz="4500" b="0" dirty="0">
              <a:effectLst/>
              <a:latin typeface="Lato" panose="020F0502020204030203" pitchFamily="34" charset="0"/>
              <a:ea typeface="Lato" panose="020F0502020204030203" pitchFamily="34" charset="0"/>
              <a:cs typeface="Lato" panose="020F0502020204030203" pitchFamily="34" charset="0"/>
            </a:endParaRPr>
          </a:p>
          <a:p>
            <a:pPr marL="0" indent="0" rtl="0">
              <a:spcBef>
                <a:spcPts val="0"/>
              </a:spcBef>
              <a:spcAft>
                <a:spcPts val="0"/>
              </a:spcAft>
              <a:buNone/>
            </a:pPr>
            <a:r>
              <a:rPr lang="en-US" sz="4500" b="1" i="0" u="none" strike="noStrike" dirty="0">
                <a:solidFill>
                  <a:srgbClr val="333333"/>
                </a:solidFill>
                <a:effectLst/>
                <a:latin typeface="Lato" panose="020F0502020204030203" pitchFamily="34" charset="0"/>
                <a:ea typeface="Lato" panose="020F0502020204030203" pitchFamily="34" charset="0"/>
                <a:cs typeface="Lato" panose="020F0502020204030203" pitchFamily="34" charset="0"/>
              </a:rPr>
              <a:t>430 842-0583</a:t>
            </a:r>
            <a:endParaRPr lang="en-US" sz="4500" b="0" dirty="0">
              <a:effectLst/>
              <a:latin typeface="Lato" panose="020F0502020204030203" pitchFamily="34" charset="0"/>
              <a:ea typeface="Lato" panose="020F0502020204030203" pitchFamily="34" charset="0"/>
              <a:cs typeface="Lato" panose="020F0502020204030203" pitchFamily="34" charset="0"/>
            </a:endParaRPr>
          </a:p>
          <a:p>
            <a:pPr marL="0" indent="0">
              <a:buNone/>
            </a:pPr>
            <a:br>
              <a:rPr lang="en-US" dirty="0"/>
            </a:br>
            <a:endParaRPr lang="en-US" dirty="0"/>
          </a:p>
          <a:p>
            <a:endParaRPr lang="en-US" dirty="0"/>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32003120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p:txBody>
          <a:bodyPr/>
          <a:lstStyle/>
          <a:p>
            <a:r>
              <a:rPr lang="en-US" dirty="0"/>
              <a:t>Internal Email, Aug 19, 10:42am</a:t>
            </a:r>
          </a:p>
        </p:txBody>
      </p:sp>
      <p:sp>
        <p:nvSpPr>
          <p:cNvPr id="7" name="Text Placeholder 6">
            <a:extLst>
              <a:ext uri="{FF2B5EF4-FFF2-40B4-BE49-F238E27FC236}">
                <a16:creationId xmlns:a16="http://schemas.microsoft.com/office/drawing/2014/main" id="{F70BD87D-F7DA-961B-4024-A354DC87D168}"/>
              </a:ext>
            </a:extLst>
          </p:cNvPr>
          <p:cNvSpPr>
            <a:spLocks noGrp="1"/>
          </p:cNvSpPr>
          <p:nvPr>
            <p:ph sz="quarter" idx="13"/>
          </p:nvPr>
        </p:nvSpPr>
        <p:spPr>
          <a:xfrm>
            <a:off x="2710927" y="2314281"/>
            <a:ext cx="7810500" cy="3699328"/>
          </a:xfrm>
        </p:spPr>
        <p:txBody>
          <a:bodyPr>
            <a:normAutofit fontScale="92500" lnSpcReduction="20000"/>
          </a:bodyPr>
          <a:lstStyle/>
          <a:p>
            <a:pPr marL="0" indent="0" algn="l">
              <a:buNone/>
            </a:pPr>
            <a:r>
              <a:rPr lang="en-US" b="0" i="0" dirty="0">
                <a:solidFill>
                  <a:srgbClr val="000000"/>
                </a:solidFill>
                <a:effectLst/>
                <a:latin typeface="Lato" panose="020F0502020204030203" pitchFamily="34" charset="0"/>
                <a:ea typeface="Lato" panose="020F0502020204030203" pitchFamily="34" charset="0"/>
                <a:cs typeface="Lato" panose="020F0502020204030203" pitchFamily="34" charset="0"/>
              </a:rPr>
              <a:t>I just received this email from John Smith(maybe). I have a feeling his email may have been hacked, so I tried calling both his office and cell and he didn't pick up. If you receive an email from him today, I recommend that you don't reply to it.</a:t>
            </a:r>
            <a:br>
              <a:rPr lang="en-US" b="0" i="0" dirty="0">
                <a:solidFill>
                  <a:srgbClr val="000000"/>
                </a:solidFill>
                <a:effectLst/>
                <a:latin typeface="Lato" panose="020F0502020204030203" pitchFamily="34" charset="0"/>
                <a:ea typeface="Lato" panose="020F0502020204030203" pitchFamily="34" charset="0"/>
                <a:cs typeface="Lato" panose="020F0502020204030203" pitchFamily="34" charset="0"/>
              </a:rPr>
            </a:br>
            <a:endParaRPr lang="en-US" b="0" i="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0" indent="0" algn="l">
              <a:buNone/>
            </a:pPr>
            <a:r>
              <a:rPr lang="en-US" b="0" i="0" dirty="0">
                <a:solidFill>
                  <a:srgbClr val="000000"/>
                </a:solidFill>
                <a:effectLst/>
                <a:latin typeface="Lato" panose="020F0502020204030203" pitchFamily="34" charset="0"/>
                <a:ea typeface="Lato" panose="020F0502020204030203" pitchFamily="34" charset="0"/>
                <a:cs typeface="Lato" panose="020F0502020204030203" pitchFamily="34" charset="0"/>
              </a:rPr>
              <a:t>It may be legitimate, but the phone doesn't match what we have on file and he asked me to send a PDF rather than DocuSign.</a:t>
            </a:r>
            <a:br>
              <a:rPr lang="en-US" b="0" i="0" dirty="0">
                <a:solidFill>
                  <a:srgbClr val="000000"/>
                </a:solidFill>
                <a:effectLst/>
                <a:latin typeface="Lato" panose="020F0502020204030203" pitchFamily="34" charset="0"/>
                <a:ea typeface="Lato" panose="020F0502020204030203" pitchFamily="34" charset="0"/>
                <a:cs typeface="Lato" panose="020F0502020204030203" pitchFamily="34" charset="0"/>
              </a:rPr>
            </a:br>
            <a:endParaRPr lang="en-US" b="0" i="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0" indent="0" algn="l">
              <a:buNone/>
            </a:pPr>
            <a:r>
              <a:rPr lang="en-US" b="0" i="0" dirty="0">
                <a:solidFill>
                  <a:srgbClr val="000000"/>
                </a:solidFill>
                <a:effectLst/>
                <a:latin typeface="Lato" panose="020F0502020204030203" pitchFamily="34" charset="0"/>
                <a:ea typeface="Lato" panose="020F0502020204030203" pitchFamily="34" charset="0"/>
                <a:cs typeface="Lato" panose="020F0502020204030203" pitchFamily="34" charset="0"/>
              </a:rPr>
              <a:t>I'll let you know when I hear from him.</a:t>
            </a:r>
          </a:p>
          <a:p>
            <a:pPr marL="0" indent="0" algn="l">
              <a:buNone/>
            </a:pPr>
            <a:r>
              <a:rPr lang="en-US" b="0" i="0" dirty="0">
                <a:solidFill>
                  <a:srgbClr val="000000"/>
                </a:solidFill>
                <a:effectLst/>
                <a:latin typeface="Lato" panose="020F0502020204030203" pitchFamily="34" charset="0"/>
                <a:ea typeface="Lato" panose="020F0502020204030203" pitchFamily="34" charset="0"/>
                <a:cs typeface="Lato" panose="020F0502020204030203" pitchFamily="34" charset="0"/>
              </a:rPr>
              <a:t>Operations</a:t>
            </a:r>
          </a:p>
          <a:p>
            <a:pPr marL="0" indent="0">
              <a:buNone/>
            </a:pPr>
            <a:br>
              <a:rPr lang="en-US" dirty="0"/>
            </a:br>
            <a:endParaRPr lang="en-US" dirty="0"/>
          </a:p>
          <a:p>
            <a:endParaRPr lang="en-US" dirty="0"/>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41356471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p:txBody>
          <a:bodyPr/>
          <a:lstStyle/>
          <a:p>
            <a:r>
              <a:rPr lang="en-US" dirty="0"/>
              <a:t>Internal Email, Aug 19, 2:13pm</a:t>
            </a:r>
          </a:p>
        </p:txBody>
      </p:sp>
      <p:sp>
        <p:nvSpPr>
          <p:cNvPr id="7" name="Text Placeholder 6">
            <a:extLst>
              <a:ext uri="{FF2B5EF4-FFF2-40B4-BE49-F238E27FC236}">
                <a16:creationId xmlns:a16="http://schemas.microsoft.com/office/drawing/2014/main" id="{F70BD87D-F7DA-961B-4024-A354DC87D168}"/>
              </a:ext>
            </a:extLst>
          </p:cNvPr>
          <p:cNvSpPr>
            <a:spLocks noGrp="1"/>
          </p:cNvSpPr>
          <p:nvPr>
            <p:ph sz="quarter" idx="13"/>
          </p:nvPr>
        </p:nvSpPr>
        <p:spPr>
          <a:xfrm>
            <a:off x="2786231" y="2414388"/>
            <a:ext cx="7810500" cy="3699328"/>
          </a:xfrm>
        </p:spPr>
        <p:txBody>
          <a:bodyPr>
            <a:normAutofit/>
          </a:bodyPr>
          <a:lstStyle/>
          <a:p>
            <a:pPr marL="0" indent="0" algn="l">
              <a:buNone/>
            </a:pPr>
            <a:r>
              <a:rPr lang="en-US" b="0" i="0" dirty="0">
                <a:solidFill>
                  <a:srgbClr val="000000"/>
                </a:solidFill>
                <a:effectLst/>
                <a:latin typeface="Lato" panose="020F0502020204030203" pitchFamily="34" charset="0"/>
                <a:ea typeface="Lato" panose="020F0502020204030203" pitchFamily="34" charset="0"/>
                <a:cs typeface="Lato" panose="020F0502020204030203" pitchFamily="34" charset="0"/>
              </a:rPr>
              <a:t>I just spoke to John and he didn't send the email. He confirmed that the address showing on the email is his, so he said he will work on the issue at his end.</a:t>
            </a:r>
            <a:br>
              <a:rPr lang="en-US" b="0" i="0" dirty="0">
                <a:solidFill>
                  <a:srgbClr val="000000"/>
                </a:solidFill>
                <a:effectLst/>
                <a:latin typeface="Lato" panose="020F0502020204030203" pitchFamily="34" charset="0"/>
                <a:ea typeface="Lato" panose="020F0502020204030203" pitchFamily="34" charset="0"/>
                <a:cs typeface="Lato" panose="020F0502020204030203" pitchFamily="34" charset="0"/>
              </a:rPr>
            </a:br>
            <a:endParaRPr lang="en-US" b="0" i="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0" indent="0" algn="l">
              <a:buNone/>
            </a:pPr>
            <a:r>
              <a:rPr lang="en-US" b="0" i="0" dirty="0">
                <a:solidFill>
                  <a:srgbClr val="000000"/>
                </a:solidFill>
                <a:effectLst/>
                <a:latin typeface="Lato" panose="020F0502020204030203" pitchFamily="34" charset="0"/>
                <a:ea typeface="Lato" panose="020F0502020204030203" pitchFamily="34" charset="0"/>
                <a:cs typeface="Lato" panose="020F0502020204030203" pitchFamily="34" charset="0"/>
              </a:rPr>
              <a:t>Please DO NOT take any action on an email from John without a verbal confirmation.</a:t>
            </a:r>
          </a:p>
          <a:p>
            <a:pPr marL="0" indent="0" algn="l">
              <a:buNone/>
            </a:pPr>
            <a:r>
              <a:rPr lang="en-US" dirty="0">
                <a:solidFill>
                  <a:srgbClr val="000000"/>
                </a:solidFill>
                <a:latin typeface="Lato" panose="020F0502020204030203" pitchFamily="34" charset="0"/>
                <a:ea typeface="Lato" panose="020F0502020204030203" pitchFamily="34" charset="0"/>
                <a:cs typeface="Lato" panose="020F0502020204030203" pitchFamily="34" charset="0"/>
              </a:rPr>
              <a:t>Operations</a:t>
            </a:r>
            <a:endParaRPr lang="en-US" b="0" i="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0" indent="0">
              <a:buNone/>
            </a:pPr>
            <a:br>
              <a:rPr lang="en-US" dirty="0"/>
            </a:br>
            <a:endParaRPr lang="en-US" dirty="0"/>
          </a:p>
          <a:p>
            <a:endParaRPr lang="en-US" dirty="0"/>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15014503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0C1B7-6E4E-3DEE-50C0-1CA3B14303EE}"/>
              </a:ext>
            </a:extLst>
          </p:cNvPr>
          <p:cNvSpPr>
            <a:spLocks noGrp="1"/>
          </p:cNvSpPr>
          <p:nvPr>
            <p:ph type="ctrTitle"/>
          </p:nvPr>
        </p:nvSpPr>
        <p:spPr/>
        <p:txBody>
          <a:bodyPr/>
          <a:lstStyle/>
          <a:p>
            <a:r>
              <a:rPr lang="en-US" dirty="0"/>
              <a:t>Thank you</a:t>
            </a:r>
          </a:p>
        </p:txBody>
      </p:sp>
      <p:sp>
        <p:nvSpPr>
          <p:cNvPr id="3" name="Text Placeholder 2">
            <a:extLst>
              <a:ext uri="{FF2B5EF4-FFF2-40B4-BE49-F238E27FC236}">
                <a16:creationId xmlns:a16="http://schemas.microsoft.com/office/drawing/2014/main" id="{8BE734F0-2DDD-AF70-F13D-F9E4C1929411}"/>
              </a:ext>
            </a:extLst>
          </p:cNvPr>
          <p:cNvSpPr>
            <a:spLocks noGrp="1"/>
          </p:cNvSpPr>
          <p:nvPr>
            <p:ph type="body" sz="quarter" idx="11"/>
          </p:nvPr>
        </p:nvSpPr>
        <p:spPr>
          <a:xfrm>
            <a:off x="594360" y="4409698"/>
            <a:ext cx="5486400" cy="1645920"/>
          </a:xfrm>
        </p:spPr>
        <p:txBody>
          <a:bodyPr/>
          <a:lstStyle/>
          <a:p>
            <a:r>
              <a:rPr lang="en-US" dirty="0"/>
              <a:t>Jared Ong, Jeremy Lau</a:t>
            </a:r>
          </a:p>
          <a:p>
            <a:r>
              <a:rPr lang="en-US" dirty="0"/>
              <a:t>Prudent Investors</a:t>
            </a:r>
          </a:p>
          <a:p>
            <a:r>
              <a:rPr lang="en-US" dirty="0"/>
              <a:t>www.prudentinvestors.com</a:t>
            </a:r>
          </a:p>
        </p:txBody>
      </p:sp>
      <p:pic>
        <p:nvPicPr>
          <p:cNvPr id="4" name="Picture 3">
            <a:extLst>
              <a:ext uri="{FF2B5EF4-FFF2-40B4-BE49-F238E27FC236}">
                <a16:creationId xmlns:a16="http://schemas.microsoft.com/office/drawing/2014/main" id="{780D81ED-27E4-FA2A-7DD4-F5057E0792D7}"/>
              </a:ext>
            </a:extLst>
          </p:cNvPr>
          <p:cNvPicPr>
            <a:picLocks noChangeAspect="1"/>
          </p:cNvPicPr>
          <p:nvPr/>
        </p:nvPicPr>
        <p:blipFill>
          <a:blip r:embed="rId3"/>
          <a:stretch>
            <a:fillRect/>
          </a:stretch>
        </p:blipFill>
        <p:spPr>
          <a:xfrm>
            <a:off x="594360" y="5844421"/>
            <a:ext cx="2870350" cy="702101"/>
          </a:xfrm>
          <a:prstGeom prst="rect">
            <a:avLst/>
          </a:prstGeom>
        </p:spPr>
      </p:pic>
    </p:spTree>
    <p:extLst>
      <p:ext uri="{BB962C8B-B14F-4D97-AF65-F5344CB8AC3E}">
        <p14:creationId xmlns:p14="http://schemas.microsoft.com/office/powerpoint/2010/main" val="42611324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p:txBody>
          <a:bodyPr/>
          <a:lstStyle/>
          <a:p>
            <a:r>
              <a:rPr lang="en-US" dirty="0"/>
              <a:t>Disclosure</a:t>
            </a:r>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7" name="Text Placeholder 6">
            <a:extLst>
              <a:ext uri="{FF2B5EF4-FFF2-40B4-BE49-F238E27FC236}">
                <a16:creationId xmlns:a16="http://schemas.microsoft.com/office/drawing/2014/main" id="{F70BD87D-F7DA-961B-4024-A354DC87D168}"/>
              </a:ext>
            </a:extLst>
          </p:cNvPr>
          <p:cNvSpPr>
            <a:spLocks noGrp="1"/>
          </p:cNvSpPr>
          <p:nvPr>
            <p:ph sz="quarter" idx="13"/>
          </p:nvPr>
        </p:nvSpPr>
        <p:spPr>
          <a:xfrm>
            <a:off x="899808" y="2325782"/>
            <a:ext cx="10650977" cy="3699328"/>
          </a:xfrm>
        </p:spPr>
        <p:txBody>
          <a:bodyPr>
            <a:normAutofit fontScale="70000" lnSpcReduction="20000"/>
          </a:bodyPr>
          <a:lstStyle/>
          <a:p>
            <a:r>
              <a:rPr lang="en-US" sz="2500" dirty="0">
                <a:latin typeface="Lato" panose="020F0502020204030203" pitchFamily="34" charset="0"/>
                <a:ea typeface="Lato" panose="020F0502020204030203" pitchFamily="34" charset="0"/>
                <a:cs typeface="Lato" panose="020F0502020204030203" pitchFamily="34" charset="0"/>
              </a:rPr>
              <a:t>The views expressed represent the opinion of Prudent Investors. The views are subject to change and are not intended as a forecast or guarantee of future results. This material is for informational purposes only. It does not constitute investment advice and is not intended as an endorsement of any specific investment. Stated information is derived from proprietary and non-proprietary sources that have not been independently verified for accuracy or completeness. While Prudent believes the information to be accurate and reliable, we do not claim or have responsibility for its completeness, accuracy, or reliability. Statements of future expectations, estimates, projections, and other forward-looking statements are based on available information and </a:t>
            </a:r>
            <a:r>
              <a:rPr lang="en-US" sz="2500" dirty="0" err="1">
                <a:latin typeface="Lato" panose="020F0502020204030203" pitchFamily="34" charset="0"/>
                <a:ea typeface="Lato" panose="020F0502020204030203" pitchFamily="34" charset="0"/>
                <a:cs typeface="Lato" panose="020F0502020204030203" pitchFamily="34" charset="0"/>
              </a:rPr>
              <a:t>Prudent’s</a:t>
            </a:r>
            <a:r>
              <a:rPr lang="en-US" sz="2500" dirty="0">
                <a:latin typeface="Lato" panose="020F0502020204030203" pitchFamily="34" charset="0"/>
                <a:ea typeface="Lato" panose="020F0502020204030203" pitchFamily="34" charset="0"/>
                <a:cs typeface="Lato" panose="020F0502020204030203" pitchFamily="34" charset="0"/>
              </a:rPr>
              <a:t> view as of the time of these statements. Accordingly, such statements are inherently speculative as they are based on assumptions that may involve known and unknown risks and uncertainties. Actual results, performance or events may differ materially from those expressed or implied in such statements. Investing in equity securities involves risks, including the potential loss of principal. While equities may offer the potential for greater long-term growth than most debt securities, they generally have higher volatility. </a:t>
            </a:r>
          </a:p>
          <a:p>
            <a:r>
              <a:rPr lang="en-US" sz="2500" dirty="0">
                <a:latin typeface="Lato" panose="020F0502020204030203" pitchFamily="34" charset="0"/>
                <a:ea typeface="Lato" panose="020F0502020204030203" pitchFamily="34" charset="0"/>
                <a:cs typeface="Lato" panose="020F0502020204030203" pitchFamily="34" charset="0"/>
              </a:rPr>
              <a:t>International investments may involve risk of capital loss from unfavorable fluctuation in currency values, from differences in generally accepted accounting principles, or from economic or political instability in other nations. Past performance is not indicative of future results.</a:t>
            </a:r>
            <a:br>
              <a:rPr lang="en-US" dirty="0">
                <a:latin typeface="Lato" panose="020F0502020204030203" pitchFamily="34" charset="0"/>
                <a:ea typeface="Lato" panose="020F0502020204030203" pitchFamily="34" charset="0"/>
                <a:cs typeface="Lato" panose="020F0502020204030203" pitchFamily="34" charset="0"/>
              </a:rPr>
            </a:br>
            <a:endParaRPr lang="en-US" dirty="0">
              <a:latin typeface="Lato" panose="020F0502020204030203" pitchFamily="34" charset="0"/>
              <a:ea typeface="Lato" panose="020F0502020204030203" pitchFamily="34" charset="0"/>
              <a:cs typeface="Lato" panose="020F0502020204030203" pitchFamily="34" charset="0"/>
            </a:endParaRPr>
          </a:p>
          <a:p>
            <a:endParaRPr lang="en-US"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27619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0BF65-C84B-45C3-72CA-AFDA68851174}"/>
              </a:ext>
            </a:extLst>
          </p:cNvPr>
          <p:cNvSpPr>
            <a:spLocks noGrp="1"/>
          </p:cNvSpPr>
          <p:nvPr>
            <p:ph type="title"/>
          </p:nvPr>
        </p:nvSpPr>
        <p:spPr/>
        <p:txBody>
          <a:bodyPr/>
          <a:lstStyle/>
          <a:p>
            <a:r>
              <a:rPr lang="en-US" dirty="0"/>
              <a:t>Financial Fraud</a:t>
            </a:r>
          </a:p>
        </p:txBody>
      </p:sp>
      <p:sp>
        <p:nvSpPr>
          <p:cNvPr id="3" name="Title 1">
            <a:extLst>
              <a:ext uri="{FF2B5EF4-FFF2-40B4-BE49-F238E27FC236}">
                <a16:creationId xmlns:a16="http://schemas.microsoft.com/office/drawing/2014/main" id="{D54CF31D-ED23-0EC2-1E15-991098E24D2D}"/>
              </a:ext>
            </a:extLst>
          </p:cNvPr>
          <p:cNvSpPr>
            <a:spLocks noGrp="1"/>
          </p:cNvSpPr>
          <p:nvPr>
            <p:ph type="title"/>
          </p:nvPr>
        </p:nvSpPr>
        <p:spPr>
          <a:xfrm>
            <a:off x="6309358" y="4204252"/>
            <a:ext cx="5477479" cy="932282"/>
          </a:xfrm>
        </p:spPr>
        <p:txBody>
          <a:bodyPr/>
          <a:lstStyle/>
          <a:p>
            <a:br>
              <a:rPr lang="en-US" dirty="0"/>
            </a:br>
            <a:endParaRPr lang="en-US" dirty="0"/>
          </a:p>
        </p:txBody>
      </p:sp>
    </p:spTree>
    <p:extLst>
      <p:ext uri="{BB962C8B-B14F-4D97-AF65-F5344CB8AC3E}">
        <p14:creationId xmlns:p14="http://schemas.microsoft.com/office/powerpoint/2010/main" val="1415160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0BF65-C84B-45C3-72CA-AFDA68851174}"/>
              </a:ext>
            </a:extLst>
          </p:cNvPr>
          <p:cNvSpPr>
            <a:spLocks noGrp="1"/>
          </p:cNvSpPr>
          <p:nvPr>
            <p:ph type="title"/>
          </p:nvPr>
        </p:nvSpPr>
        <p:spPr/>
        <p:txBody>
          <a:bodyPr/>
          <a:lstStyle/>
          <a:p>
            <a:r>
              <a:rPr lang="en-US" dirty="0"/>
              <a:t>Types of Fraud</a:t>
            </a:r>
          </a:p>
        </p:txBody>
      </p:sp>
      <p:sp>
        <p:nvSpPr>
          <p:cNvPr id="3" name="Text Placeholder 2">
            <a:extLst>
              <a:ext uri="{FF2B5EF4-FFF2-40B4-BE49-F238E27FC236}">
                <a16:creationId xmlns:a16="http://schemas.microsoft.com/office/drawing/2014/main" id="{3B8EBC2C-6DD7-5003-38EB-40753046FE8C}"/>
              </a:ext>
            </a:extLst>
          </p:cNvPr>
          <p:cNvSpPr>
            <a:spLocks noGrp="1"/>
          </p:cNvSpPr>
          <p:nvPr>
            <p:ph sz="quarter" idx="13"/>
          </p:nvPr>
        </p:nvSpPr>
        <p:spPr>
          <a:xfrm>
            <a:off x="594359" y="2281918"/>
            <a:ext cx="7898628" cy="4213304"/>
          </a:xfrm>
        </p:spPr>
        <p:txBody>
          <a:bodyPr tIns="457200">
            <a:normAutofit/>
          </a:bodyPr>
          <a:lstStyle/>
          <a:p>
            <a:r>
              <a:rPr lang="en-US" dirty="0"/>
              <a:t>Romance Scams</a:t>
            </a:r>
          </a:p>
          <a:p>
            <a:r>
              <a:rPr lang="en-US" dirty="0"/>
              <a:t>Imposter Scams</a:t>
            </a:r>
          </a:p>
          <a:p>
            <a:r>
              <a:rPr lang="en-US" dirty="0"/>
              <a:t>Lottery/Sweepstakes Scams</a:t>
            </a:r>
          </a:p>
          <a:p>
            <a:r>
              <a:rPr lang="en-US" dirty="0"/>
              <a:t>Technical Support Scams</a:t>
            </a:r>
          </a:p>
          <a:p>
            <a:r>
              <a:rPr lang="en-US" dirty="0"/>
              <a:t>Grandparent scams/person in need</a:t>
            </a:r>
          </a:p>
          <a:p>
            <a:r>
              <a:rPr lang="en-US" dirty="0"/>
              <a:t>Investment Scams</a:t>
            </a:r>
          </a:p>
          <a:p>
            <a:r>
              <a:rPr lang="en-US" dirty="0"/>
              <a:t>Phishing</a:t>
            </a:r>
          </a:p>
        </p:txBody>
      </p:sp>
    </p:spTree>
    <p:extLst>
      <p:ext uri="{BB962C8B-B14F-4D97-AF65-F5344CB8AC3E}">
        <p14:creationId xmlns:p14="http://schemas.microsoft.com/office/powerpoint/2010/main" val="2305750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07B8C-2B5E-7AA6-E445-E133948F4355}"/>
              </a:ext>
            </a:extLst>
          </p:cNvPr>
          <p:cNvSpPr>
            <a:spLocks noGrp="1"/>
          </p:cNvSpPr>
          <p:nvPr>
            <p:ph type="title"/>
          </p:nvPr>
        </p:nvSpPr>
        <p:spPr/>
        <p:txBody>
          <a:bodyPr/>
          <a:lstStyle/>
          <a:p>
            <a:r>
              <a:rPr lang="en-US" dirty="0"/>
              <a:t>Internet Crime Compliant</a:t>
            </a:r>
            <a:br>
              <a:rPr lang="en-US" dirty="0"/>
            </a:br>
            <a:r>
              <a:rPr lang="en-US" dirty="0"/>
              <a:t>Over 60 stats</a:t>
            </a:r>
          </a:p>
        </p:txBody>
      </p:sp>
      <p:sp>
        <p:nvSpPr>
          <p:cNvPr id="4" name="Rectangle 3">
            <a:extLst>
              <a:ext uri="{FF2B5EF4-FFF2-40B4-BE49-F238E27FC236}">
                <a16:creationId xmlns:a16="http://schemas.microsoft.com/office/drawing/2014/main" id="{76C8F59A-64F8-0F11-7A0D-7AEC92A089F1}"/>
              </a:ext>
            </a:extLst>
          </p:cNvPr>
          <p:cNvSpPr/>
          <p:nvPr/>
        </p:nvSpPr>
        <p:spPr>
          <a:xfrm>
            <a:off x="2718946" y="3355415"/>
            <a:ext cx="5046574"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chemeClr val="accent4"/>
                </a:solidFill>
              </a:rPr>
              <a:t>$3,427,717,654</a:t>
            </a:r>
          </a:p>
        </p:txBody>
      </p:sp>
      <p:sp>
        <p:nvSpPr>
          <p:cNvPr id="5" name="Rectangle 4">
            <a:extLst>
              <a:ext uri="{FF2B5EF4-FFF2-40B4-BE49-F238E27FC236}">
                <a16:creationId xmlns:a16="http://schemas.microsoft.com/office/drawing/2014/main" id="{EE56E02F-3E16-4AE5-5169-E8C42EA2B028}"/>
              </a:ext>
            </a:extLst>
          </p:cNvPr>
          <p:cNvSpPr/>
          <p:nvPr/>
        </p:nvSpPr>
        <p:spPr>
          <a:xfrm>
            <a:off x="679887" y="2244743"/>
            <a:ext cx="3773790"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chemeClr val="accent4"/>
                </a:solidFill>
              </a:rPr>
              <a:t>Total Losses</a:t>
            </a:r>
          </a:p>
        </p:txBody>
      </p:sp>
      <p:sp>
        <p:nvSpPr>
          <p:cNvPr id="6" name="Rectangle 5">
            <a:extLst>
              <a:ext uri="{FF2B5EF4-FFF2-40B4-BE49-F238E27FC236}">
                <a16:creationId xmlns:a16="http://schemas.microsoft.com/office/drawing/2014/main" id="{F658AD5B-A89B-D04F-F1A0-9CB8198E2B19}"/>
              </a:ext>
            </a:extLst>
          </p:cNvPr>
          <p:cNvSpPr/>
          <p:nvPr/>
        </p:nvSpPr>
        <p:spPr>
          <a:xfrm>
            <a:off x="691696" y="4466087"/>
            <a:ext cx="5915915"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chemeClr val="accent4"/>
                </a:solidFill>
              </a:rPr>
              <a:t>Average Dollar Loss</a:t>
            </a:r>
          </a:p>
        </p:txBody>
      </p:sp>
      <p:sp>
        <p:nvSpPr>
          <p:cNvPr id="8" name="Rectangle 7">
            <a:extLst>
              <a:ext uri="{FF2B5EF4-FFF2-40B4-BE49-F238E27FC236}">
                <a16:creationId xmlns:a16="http://schemas.microsoft.com/office/drawing/2014/main" id="{87667887-94D7-3F6C-D7E3-60CF7BED07C5}"/>
              </a:ext>
            </a:extLst>
          </p:cNvPr>
          <p:cNvSpPr/>
          <p:nvPr/>
        </p:nvSpPr>
        <p:spPr>
          <a:xfrm>
            <a:off x="2848155" y="5486334"/>
            <a:ext cx="2762551"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chemeClr val="accent4"/>
                </a:solidFill>
              </a:rPr>
              <a:t>$33,915</a:t>
            </a:r>
          </a:p>
        </p:txBody>
      </p:sp>
    </p:spTree>
    <p:extLst>
      <p:ext uri="{BB962C8B-B14F-4D97-AF65-F5344CB8AC3E}">
        <p14:creationId xmlns:p14="http://schemas.microsoft.com/office/powerpoint/2010/main" val="251884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07B8C-2B5E-7AA6-E445-E133948F4355}"/>
              </a:ext>
            </a:extLst>
          </p:cNvPr>
          <p:cNvSpPr>
            <a:spLocks noGrp="1"/>
          </p:cNvSpPr>
          <p:nvPr>
            <p:ph type="title"/>
          </p:nvPr>
        </p:nvSpPr>
        <p:spPr/>
        <p:txBody>
          <a:bodyPr/>
          <a:lstStyle/>
          <a:p>
            <a:r>
              <a:rPr lang="en-US" dirty="0"/>
              <a:t>Internet Crime Compliant</a:t>
            </a:r>
            <a:br>
              <a:rPr lang="en-US" dirty="0"/>
            </a:br>
            <a:r>
              <a:rPr lang="en-US" dirty="0"/>
              <a:t>Over 60 stats</a:t>
            </a:r>
          </a:p>
        </p:txBody>
      </p:sp>
      <p:sp>
        <p:nvSpPr>
          <p:cNvPr id="4" name="Rectangle 3">
            <a:extLst>
              <a:ext uri="{FF2B5EF4-FFF2-40B4-BE49-F238E27FC236}">
                <a16:creationId xmlns:a16="http://schemas.microsoft.com/office/drawing/2014/main" id="{76C8F59A-64F8-0F11-7A0D-7AEC92A089F1}"/>
              </a:ext>
            </a:extLst>
          </p:cNvPr>
          <p:cNvSpPr/>
          <p:nvPr/>
        </p:nvSpPr>
        <p:spPr>
          <a:xfrm>
            <a:off x="1594286" y="3276444"/>
            <a:ext cx="2746714"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chemeClr val="accent4"/>
                </a:solidFill>
              </a:rPr>
              <a:t>101,068</a:t>
            </a:r>
          </a:p>
        </p:txBody>
      </p:sp>
      <p:sp>
        <p:nvSpPr>
          <p:cNvPr id="5" name="Rectangle 4">
            <a:extLst>
              <a:ext uri="{FF2B5EF4-FFF2-40B4-BE49-F238E27FC236}">
                <a16:creationId xmlns:a16="http://schemas.microsoft.com/office/drawing/2014/main" id="{EE56E02F-3E16-4AE5-5169-E8C42EA2B028}"/>
              </a:ext>
            </a:extLst>
          </p:cNvPr>
          <p:cNvSpPr/>
          <p:nvPr/>
        </p:nvSpPr>
        <p:spPr>
          <a:xfrm>
            <a:off x="407736" y="2269682"/>
            <a:ext cx="6614761"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chemeClr val="accent4"/>
                </a:solidFill>
              </a:rPr>
              <a:t>Complainants over 60</a:t>
            </a:r>
          </a:p>
        </p:txBody>
      </p:sp>
      <p:sp>
        <p:nvSpPr>
          <p:cNvPr id="6" name="Rectangle 5">
            <a:extLst>
              <a:ext uri="{FF2B5EF4-FFF2-40B4-BE49-F238E27FC236}">
                <a16:creationId xmlns:a16="http://schemas.microsoft.com/office/drawing/2014/main" id="{F658AD5B-A89B-D04F-F1A0-9CB8198E2B19}"/>
              </a:ext>
            </a:extLst>
          </p:cNvPr>
          <p:cNvSpPr/>
          <p:nvPr/>
        </p:nvSpPr>
        <p:spPr>
          <a:xfrm>
            <a:off x="1728675" y="5172977"/>
            <a:ext cx="1986441"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chemeClr val="accent4"/>
                </a:solidFill>
              </a:rPr>
              <a:t>5,920</a:t>
            </a:r>
          </a:p>
        </p:txBody>
      </p:sp>
      <p:sp>
        <p:nvSpPr>
          <p:cNvPr id="8" name="Rectangle 7">
            <a:extLst>
              <a:ext uri="{FF2B5EF4-FFF2-40B4-BE49-F238E27FC236}">
                <a16:creationId xmlns:a16="http://schemas.microsoft.com/office/drawing/2014/main" id="{87667887-94D7-3F6C-D7E3-60CF7BED07C5}"/>
              </a:ext>
            </a:extLst>
          </p:cNvPr>
          <p:cNvSpPr/>
          <p:nvPr/>
        </p:nvSpPr>
        <p:spPr>
          <a:xfrm>
            <a:off x="378635" y="4317994"/>
            <a:ext cx="7786235"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chemeClr val="accent4"/>
                </a:solidFill>
              </a:rPr>
              <a:t>Lost more than $100,000</a:t>
            </a:r>
          </a:p>
        </p:txBody>
      </p:sp>
    </p:spTree>
    <p:extLst>
      <p:ext uri="{BB962C8B-B14F-4D97-AF65-F5344CB8AC3E}">
        <p14:creationId xmlns:p14="http://schemas.microsoft.com/office/powerpoint/2010/main" val="3815590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Lst>
  </p:timing>
</p:sld>
</file>

<file path=ppt/theme/theme1.xml><?xml version="1.0" encoding="utf-8"?>
<a:theme xmlns:a="http://schemas.openxmlformats.org/drawingml/2006/main" name="Custom">
  <a:themeElements>
    <a:clrScheme name="Custom 20">
      <a:dk1>
        <a:sysClr val="windowText" lastClr="000000"/>
      </a:dk1>
      <a:lt1>
        <a:sysClr val="window" lastClr="FFFFFF"/>
      </a:lt1>
      <a:dk2>
        <a:srgbClr val="70A1C0"/>
      </a:dk2>
      <a:lt2>
        <a:srgbClr val="14496F"/>
      </a:lt2>
      <a:accent1>
        <a:srgbClr val="1482AB"/>
      </a:accent1>
      <a:accent2>
        <a:srgbClr val="2683C6"/>
      </a:accent2>
      <a:accent3>
        <a:srgbClr val="1C6294"/>
      </a:accent3>
      <a:accent4>
        <a:srgbClr val="1C6294"/>
      </a:accent4>
      <a:accent5>
        <a:srgbClr val="A3CEED"/>
      </a:accent5>
      <a:accent6>
        <a:srgbClr val="D1EEF9"/>
      </a:accent6>
      <a:hlink>
        <a:srgbClr val="124163"/>
      </a:hlink>
      <a:folHlink>
        <a:srgbClr val="6EAC1C"/>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78853419_Win32_SL_V5" id="{958D2C9E-948D-4354-BF9D-DF8AE3C2B240}" vid="{22D4A967-05D2-4D72-8594-54CFF34148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DB9E12-8AC3-4138-BF4D-720A5525AB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4B194E-8B30-4377-8C59-ECFB902D2A26}">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C21FFAC0-05A2-416A-B06C-C248395482CF}">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2467</TotalTime>
  <Words>3432</Words>
  <Application>Microsoft Office PowerPoint</Application>
  <PresentationFormat>Widescreen</PresentationFormat>
  <Paragraphs>251</Paragraphs>
  <Slides>56</Slides>
  <Notes>50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56</vt:i4>
      </vt:variant>
    </vt:vector>
  </HeadingPairs>
  <TitlesOfParts>
    <vt:vector size="67" baseType="lpstr">
      <vt:lpstr>-apple-system</vt:lpstr>
      <vt:lpstr>Arial</vt:lpstr>
      <vt:lpstr>Calibri</vt:lpstr>
      <vt:lpstr>Franklin Gothic Book</vt:lpstr>
      <vt:lpstr>Franklin Gothic Demi</vt:lpstr>
      <vt:lpstr>Lato</vt:lpstr>
      <vt:lpstr>Lucida Sans</vt:lpstr>
      <vt:lpstr>Playfair Display</vt:lpstr>
      <vt:lpstr>Public Sans Web</vt:lpstr>
      <vt:lpstr>Roboto</vt:lpstr>
      <vt:lpstr>Custom</vt:lpstr>
      <vt:lpstr>Our Fiduciary Duty</vt:lpstr>
      <vt:lpstr>Financial Exploitation</vt:lpstr>
      <vt:lpstr>PowerPoint Presentation</vt:lpstr>
      <vt:lpstr>PowerPoint Presentation</vt:lpstr>
      <vt:lpstr>Financial Exploitation</vt:lpstr>
      <vt:lpstr>Financial Fraud</vt:lpstr>
      <vt:lpstr>Types of Fraud</vt:lpstr>
      <vt:lpstr>Internet Crime Compliant Over 60 stats</vt:lpstr>
      <vt:lpstr>Internet Crime Compliant Over 60 stats</vt:lpstr>
      <vt:lpstr>PowerPoint Presentation</vt:lpstr>
      <vt:lpstr>PowerPoint Presentation</vt:lpstr>
      <vt:lpstr>What to do if fraud is suspected</vt:lpstr>
      <vt:lpstr>Blurring the lines between fraud and abuse</vt:lpstr>
      <vt:lpstr>PowerPoint Presentation</vt:lpstr>
      <vt:lpstr>PowerPoint Presentation</vt:lpstr>
      <vt:lpstr>PowerPoint Presentation</vt:lpstr>
      <vt:lpstr>PowerPoint Presentation</vt:lpstr>
      <vt:lpstr>Financial Abuse</vt:lpstr>
      <vt:lpstr>PowerPoint Presentation</vt:lpstr>
      <vt:lpstr>PowerPoint Presentation</vt:lpstr>
      <vt:lpstr>Case Study</vt:lpstr>
      <vt:lpstr>PowerPoint Presentation</vt:lpstr>
      <vt:lpstr>PowerPoint Presentation</vt:lpstr>
      <vt:lpstr>Potential Signs of Financial Exploitation</vt:lpstr>
      <vt:lpstr>Potential Signs of Financial Exploitation</vt:lpstr>
      <vt:lpstr>Potential Signs of Financial Exploitation</vt:lpstr>
      <vt:lpstr>Potential Signs of Financial Exploitation</vt:lpstr>
      <vt:lpstr>PowerPoint Presentation</vt:lpstr>
      <vt:lpstr>Potential Signs of Financial Exploitation</vt:lpstr>
      <vt:lpstr>Potential Signs of Financial Exploitation</vt:lpstr>
      <vt:lpstr>Potential Signs of Elder Financial Exploitation</vt:lpstr>
      <vt:lpstr>Potential Signs of Elder Financial Exploitation</vt:lpstr>
      <vt:lpstr>Potential Signs of Elder Financial Exploitation</vt:lpstr>
      <vt:lpstr>Potential Signs of Elder Financial Exploitation</vt:lpstr>
      <vt:lpstr>Potential Signs of Elder Financial Exploitation</vt:lpstr>
      <vt:lpstr>Reporting</vt:lpstr>
      <vt:lpstr>Reporting</vt:lpstr>
      <vt:lpstr>Reporting</vt:lpstr>
      <vt:lpstr>Reporting</vt:lpstr>
      <vt:lpstr>Delaware Title 11 § 201</vt:lpstr>
      <vt:lpstr>Delaware title 31 § 3910  Duty to Report</vt:lpstr>
      <vt:lpstr>Delaware title 31 § 3910  Duty to Report</vt:lpstr>
      <vt:lpstr>Delaware title 31 § 3910  Duty to Report</vt:lpstr>
      <vt:lpstr>Whom should reports be made?</vt:lpstr>
      <vt:lpstr>Fraud in the Future?</vt:lpstr>
      <vt:lpstr>How Generative AI Maybe Used for Fraud</vt:lpstr>
      <vt:lpstr>Generative AI Fraud – Deep Fakes</vt:lpstr>
      <vt:lpstr>Generative AI Fraud – Deep Fakes</vt:lpstr>
      <vt:lpstr>Generative AI Fraud – Deep Fakes</vt:lpstr>
      <vt:lpstr>How Generative AI Maybe Used for Fraud</vt:lpstr>
      <vt:lpstr>Stay Vigilant</vt:lpstr>
      <vt:lpstr>Email Received, Aug 19 10:09am</vt:lpstr>
      <vt:lpstr>Internal Email, Aug 19, 10:42am</vt:lpstr>
      <vt:lpstr>Internal Email, Aug 19, 2:13pm</vt:lpstr>
      <vt:lpstr>Thank you</vt:lpstr>
      <vt:lpstr>Disclosure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Jared Ong</dc:creator>
  <cp:lastModifiedBy>Greg Koseluk</cp:lastModifiedBy>
  <cp:revision>16</cp:revision>
  <dcterms:created xsi:type="dcterms:W3CDTF">2024-09-13T23:08:54Z</dcterms:created>
  <dcterms:modified xsi:type="dcterms:W3CDTF">2024-10-22T13:17:38Z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